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0"/>
  </p:handoutMasterIdLst>
  <p:sldIdLst>
    <p:sldId id="256" r:id="rId3"/>
    <p:sldId id="269" r:id="rId5"/>
    <p:sldId id="297" r:id="rId6"/>
    <p:sldId id="282" r:id="rId7"/>
    <p:sldId id="290" r:id="rId8"/>
    <p:sldId id="257" r:id="rId9"/>
    <p:sldId id="271" r:id="rId10"/>
    <p:sldId id="296" r:id="rId11"/>
    <p:sldId id="311" r:id="rId12"/>
    <p:sldId id="307" r:id="rId13"/>
    <p:sldId id="329" r:id="rId14"/>
    <p:sldId id="293" r:id="rId15"/>
    <p:sldId id="317" r:id="rId16"/>
    <p:sldId id="318" r:id="rId17"/>
    <p:sldId id="319" r:id="rId18"/>
    <p:sldId id="294" r:id="rId19"/>
    <p:sldId id="326" r:id="rId20"/>
    <p:sldId id="327" r:id="rId21"/>
    <p:sldId id="328" r:id="rId22"/>
    <p:sldId id="295" r:id="rId23"/>
    <p:sldId id="312" r:id="rId24"/>
    <p:sldId id="315" r:id="rId25"/>
    <p:sldId id="316" r:id="rId26"/>
    <p:sldId id="343" r:id="rId27"/>
    <p:sldId id="344" r:id="rId28"/>
    <p:sldId id="261"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90" autoAdjust="0"/>
    <p:restoredTop sz="95317" autoAdjust="0"/>
  </p:normalViewPr>
  <p:slideViewPr>
    <p:cSldViewPr>
      <p:cViewPr varScale="1">
        <p:scale>
          <a:sx n="84" d="100"/>
          <a:sy n="84" d="100"/>
        </p:scale>
        <p:origin x="624" y="96"/>
      </p:cViewPr>
      <p:guideLst>
        <p:guide orient="horz" pos="2096"/>
        <p:guide pos="384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wdp>
</file>

<file path=ppt/media/image3.png>
</file>

<file path=ppt/media/image4.jpe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E97D0A-58D4-4627-BC7B-756296B0EA2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A30021-3800-40FD-A19B-DC72E6BD2BB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4A30021-3800-40FD-A19B-DC72E6BD2BB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EE0E69-370C-4B8F-B374-58313A2436E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5.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microsoft.com/office/2007/relationships/hdphoto" Target="../media/image2.wdp"/><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rotWithShape="1">
          <a:blip r:embed="rId1">
            <a:extLst>
              <a:ext uri="{BEBA8EAE-BF5A-486C-A8C5-ECC9F3942E4B}">
                <a14:imgProps xmlns:a14="http://schemas.microsoft.com/office/drawing/2010/main">
                  <a14:imgLayer r:embed="rId2">
                    <a14:imgEffect>
                      <a14:brightnessContrast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5" name="文本框 4"/>
          <p:cNvSpPr txBox="1"/>
          <p:nvPr/>
        </p:nvSpPr>
        <p:spPr>
          <a:xfrm>
            <a:off x="6404408" y="2599194"/>
            <a:ext cx="3456384" cy="922020"/>
          </a:xfrm>
          <a:prstGeom prst="rect">
            <a:avLst/>
          </a:prstGeom>
          <a:noFill/>
        </p:spPr>
        <p:txBody>
          <a:bodyPr wrap="square" rtlCol="0">
            <a:spAutoFit/>
          </a:bodyPr>
          <a:lstStyle/>
          <a:p>
            <a:r>
              <a:rPr lang="en-US" altLang="zh-CN" sz="5400" b="1" dirty="0" smtClean="0">
                <a:solidFill>
                  <a:schemeClr val="bg1"/>
                </a:solidFill>
                <a:latin typeface="微软雅黑" panose="020B0503020204020204" pitchFamily="34" charset="-122"/>
                <a:ea typeface="微软雅黑" panose="020B0503020204020204" pitchFamily="34" charset="-122"/>
              </a:rPr>
              <a:t>STRUCT</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4380202" y="3723659"/>
            <a:ext cx="7056784" cy="645160"/>
          </a:xfrm>
          <a:prstGeom prst="rect">
            <a:avLst/>
          </a:prstGeom>
          <a:noFill/>
        </p:spPr>
        <p:txBody>
          <a:bodyPr wrap="square" rtlCol="0">
            <a:spAutoFit/>
          </a:bodyPr>
          <a:lstStyle/>
          <a:p>
            <a:r>
              <a:rPr lang="zh-CN" altLang="en-US" sz="3600" b="1" dirty="0" smtClean="0">
                <a:solidFill>
                  <a:srgbClr val="FFC000"/>
                </a:solidFill>
                <a:latin typeface="微软雅黑" panose="020B0503020204020204" pitchFamily="34" charset="-122"/>
                <a:ea typeface="微软雅黑" panose="020B0503020204020204" pitchFamily="34" charset="-122"/>
              </a:rPr>
              <a:t>数据结构的基础</a:t>
            </a:r>
            <a:endParaRPr lang="zh-CN" altLang="en-US" sz="3600" dirty="0">
              <a:solidFill>
                <a:schemeClr val="bg1"/>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2853290" y="3522216"/>
            <a:ext cx="6912768" cy="1219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3152263" y="2524035"/>
            <a:ext cx="2697480" cy="1130162"/>
            <a:chOff x="1898277" y="1260049"/>
            <a:chExt cx="2697480" cy="1130162"/>
          </a:xfrm>
        </p:grpSpPr>
        <p:sp>
          <p:nvSpPr>
            <p:cNvPr id="12" name="矩形 11"/>
            <p:cNvSpPr/>
            <p:nvPr/>
          </p:nvSpPr>
          <p:spPr>
            <a:xfrm>
              <a:off x="1898277" y="1283406"/>
              <a:ext cx="2697480" cy="1106805"/>
            </a:xfrm>
            <a:prstGeom prst="rect">
              <a:avLst/>
            </a:prstGeom>
          </p:spPr>
          <p:txBody>
            <a:bodyPr wrap="none">
              <a:spAutoFit/>
            </a:bodyPr>
            <a:lstStyle/>
            <a:p>
              <a:r>
                <a:rPr lang="zh-CN" altLang="en-US" sz="6600" dirty="0"/>
                <a:t>结构体</a:t>
              </a:r>
              <a:endParaRPr lang="en-US" altLang="zh-CN" sz="6600" dirty="0"/>
            </a:p>
          </p:txBody>
        </p:sp>
        <p:sp>
          <p:nvSpPr>
            <p:cNvPr id="13" name="矩形 12"/>
            <p:cNvSpPr/>
            <p:nvPr/>
          </p:nvSpPr>
          <p:spPr>
            <a:xfrm>
              <a:off x="3756505" y="1260049"/>
              <a:ext cx="309880" cy="583565"/>
            </a:xfrm>
            <a:prstGeom prst="rect">
              <a:avLst/>
            </a:prstGeom>
          </p:spPr>
          <p:txBody>
            <a:bodyPr wrap="none">
              <a:spAutoFit/>
            </a:bodyPr>
            <a:lstStyle/>
            <a:p>
              <a:endParaRPr lang="zh-CN" altLang="en-US" sz="3200" b="1" dirty="0">
                <a:solidFill>
                  <a:schemeClr val="bg1"/>
                </a:solidFill>
              </a:endParaRPr>
            </a:p>
          </p:txBody>
        </p:sp>
        <p:sp>
          <p:nvSpPr>
            <p:cNvPr id="14" name="矩形 13"/>
            <p:cNvSpPr/>
            <p:nvPr/>
          </p:nvSpPr>
          <p:spPr>
            <a:xfrm>
              <a:off x="3828513" y="1674546"/>
              <a:ext cx="309880" cy="583565"/>
            </a:xfrm>
            <a:prstGeom prst="rect">
              <a:avLst/>
            </a:prstGeom>
          </p:spPr>
          <p:txBody>
            <a:bodyPr wrap="none">
              <a:spAutoFit/>
            </a:bodyPr>
            <a:lstStyle/>
            <a:p>
              <a:endParaRPr lang="zh-CN" altLang="en-US" sz="3200" b="1" dirty="0">
                <a:solidFill>
                  <a:schemeClr val="bg1"/>
                </a:solidFill>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childTnLst>
                                </p:cTn>
                              </p:par>
                              <p:par>
                                <p:cTn id="15" presetID="10"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蓝色地球"/>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63" y="-4763"/>
            <a:ext cx="12199937"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等腰三角形 10"/>
          <p:cNvSpPr/>
          <p:nvPr/>
        </p:nvSpPr>
        <p:spPr>
          <a:xfrm rot="16200000">
            <a:off x="1932782" y="1431131"/>
            <a:ext cx="344488" cy="250825"/>
          </a:xfrm>
          <a:prstGeom prst="triangl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2" name="等腰三角形 11"/>
          <p:cNvSpPr/>
          <p:nvPr/>
        </p:nvSpPr>
        <p:spPr>
          <a:xfrm rot="10800000">
            <a:off x="1065213" y="620713"/>
            <a:ext cx="1358900" cy="1171575"/>
          </a:xfrm>
          <a:prstGeom prst="triangle">
            <a:avLst/>
          </a:prstGeom>
          <a:no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矩形 12"/>
          <p:cNvSpPr/>
          <p:nvPr/>
        </p:nvSpPr>
        <p:spPr>
          <a:xfrm>
            <a:off x="1158875" y="976630"/>
            <a:ext cx="1172210" cy="460375"/>
          </a:xfrm>
          <a:prstGeom prst="rect">
            <a:avLst/>
          </a:prstGeom>
          <a:solidFill>
            <a:srgbClr val="020308"/>
          </a:solidFill>
        </p:spPr>
        <p:txBody>
          <a:bodyPr wrap="square">
            <a:spAutoFit/>
          </a:bodyPr>
          <a:lstStyle/>
          <a:p>
            <a:pPr eaLnBrk="1" hangingPunct="1">
              <a:defRPr/>
            </a:pPr>
            <a:r>
              <a:rPr kumimoji="1" lang="zh-CN" altLang="en-US" sz="2400" b="1" dirty="0">
                <a:solidFill>
                  <a:schemeClr val="bg1">
                    <a:lumMod val="95000"/>
                  </a:schemeClr>
                </a:solidFill>
                <a:latin typeface="微软雅黑" panose="020B0503020204020204" pitchFamily="34" charset="-122"/>
                <a:ea typeface="微软雅黑" panose="020B0503020204020204" pitchFamily="34" charset="-122"/>
              </a:rPr>
              <a:t>结构体</a:t>
            </a:r>
            <a:endParaRPr kumimoji="1" lang="zh-CN" altLang="en-US" sz="24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4" name="任意多边形 23"/>
          <p:cNvSpPr/>
          <p:nvPr/>
        </p:nvSpPr>
        <p:spPr>
          <a:xfrm>
            <a:off x="22225" y="-4763"/>
            <a:ext cx="12182475" cy="6862763"/>
          </a:xfrm>
          <a:custGeom>
            <a:avLst/>
            <a:gdLst>
              <a:gd name="connsiteX0" fmla="*/ 583791 w 12182621"/>
              <a:gd name="connsiteY0" fmla="*/ 1043690 h 6862763"/>
              <a:gd name="connsiteX1" fmla="*/ 0 w 12182621"/>
              <a:gd name="connsiteY1" fmla="*/ 1407557 h 6862763"/>
              <a:gd name="connsiteX2" fmla="*/ 0 w 12182621"/>
              <a:gd name="connsiteY2" fmla="*/ 1372553 h 6862763"/>
              <a:gd name="connsiteX3" fmla="*/ 7658981 w 12182621"/>
              <a:gd name="connsiteY3" fmla="*/ 0 h 6862763"/>
              <a:gd name="connsiteX4" fmla="*/ 12182621 w 12182621"/>
              <a:gd name="connsiteY4" fmla="*/ 0 h 6862763"/>
              <a:gd name="connsiteX5" fmla="*/ 12182621 w 12182621"/>
              <a:gd name="connsiteY5" fmla="*/ 6862763 h 6862763"/>
              <a:gd name="connsiteX6" fmla="*/ 0 w 12182621"/>
              <a:gd name="connsiteY6" fmla="*/ 6862763 h 6862763"/>
              <a:gd name="connsiteX7" fmla="*/ 0 w 12182621"/>
              <a:gd name="connsiteY7" fmla="*/ 4817744 h 6862763"/>
              <a:gd name="connsiteX8" fmla="*/ 7681989 w 12182621"/>
              <a:gd name="connsiteY8" fmla="*/ 29676 h 6862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82621" h="6862763">
                <a:moveTo>
                  <a:pt x="583791" y="1043690"/>
                </a:moveTo>
                <a:lnTo>
                  <a:pt x="0" y="1407557"/>
                </a:lnTo>
                <a:lnTo>
                  <a:pt x="0" y="1372553"/>
                </a:lnTo>
                <a:close/>
                <a:moveTo>
                  <a:pt x="7658981" y="0"/>
                </a:moveTo>
                <a:lnTo>
                  <a:pt x="12182621" y="0"/>
                </a:lnTo>
                <a:lnTo>
                  <a:pt x="12182621" y="6862763"/>
                </a:lnTo>
                <a:lnTo>
                  <a:pt x="0" y="6862763"/>
                </a:lnTo>
                <a:lnTo>
                  <a:pt x="0" y="4817744"/>
                </a:lnTo>
                <a:lnTo>
                  <a:pt x="7681989" y="29676"/>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4" name="平行四边形 3"/>
          <p:cNvSpPr/>
          <p:nvPr/>
        </p:nvSpPr>
        <p:spPr>
          <a:xfrm rot="14109135">
            <a:off x="2715419" y="-2291556"/>
            <a:ext cx="1087437" cy="8531225"/>
          </a:xfrm>
          <a:custGeom>
            <a:avLst/>
            <a:gdLst>
              <a:gd name="connsiteX0" fmla="*/ 0 w 1219295"/>
              <a:gd name="connsiteY0" fmla="*/ 8482573 h 8482573"/>
              <a:gd name="connsiteX1" fmla="*/ 304824 w 1219295"/>
              <a:gd name="connsiteY1" fmla="*/ 0 h 8482573"/>
              <a:gd name="connsiteX2" fmla="*/ 1219295 w 1219295"/>
              <a:gd name="connsiteY2" fmla="*/ 0 h 8482573"/>
              <a:gd name="connsiteX3" fmla="*/ 914471 w 1219295"/>
              <a:gd name="connsiteY3" fmla="*/ 8482573 h 8482573"/>
              <a:gd name="connsiteX4" fmla="*/ 0 w 1219295"/>
              <a:gd name="connsiteY4" fmla="*/ 8482573 h 8482573"/>
              <a:gd name="connsiteX0-1" fmla="*/ 0 w 1157262"/>
              <a:gd name="connsiteY0-2" fmla="*/ 8482573 h 8482573"/>
              <a:gd name="connsiteX1-3" fmla="*/ 304824 w 1157262"/>
              <a:gd name="connsiteY1-4" fmla="*/ 0 h 8482573"/>
              <a:gd name="connsiteX2-5" fmla="*/ 1157262 w 1157262"/>
              <a:gd name="connsiteY2-6" fmla="*/ 787400 h 8482573"/>
              <a:gd name="connsiteX3-7" fmla="*/ 914471 w 1157262"/>
              <a:gd name="connsiteY3-8" fmla="*/ 8482573 h 8482573"/>
              <a:gd name="connsiteX4-9" fmla="*/ 0 w 1157262"/>
              <a:gd name="connsiteY4-10" fmla="*/ 8482573 h 8482573"/>
              <a:gd name="connsiteX0-11" fmla="*/ 0 w 1157262"/>
              <a:gd name="connsiteY0-12" fmla="*/ 8340777 h 8340777"/>
              <a:gd name="connsiteX1-13" fmla="*/ 246615 w 1157262"/>
              <a:gd name="connsiteY1-14" fmla="*/ 0 h 8340777"/>
              <a:gd name="connsiteX2-15" fmla="*/ 1157262 w 1157262"/>
              <a:gd name="connsiteY2-16" fmla="*/ 645604 h 8340777"/>
              <a:gd name="connsiteX3-17" fmla="*/ 914471 w 1157262"/>
              <a:gd name="connsiteY3-18" fmla="*/ 8340777 h 8340777"/>
              <a:gd name="connsiteX4-19" fmla="*/ 0 w 1157262"/>
              <a:gd name="connsiteY4-20" fmla="*/ 8340777 h 8340777"/>
              <a:gd name="connsiteX0-21" fmla="*/ 0 w 1157262"/>
              <a:gd name="connsiteY0-22" fmla="*/ 8340777 h 8340777"/>
              <a:gd name="connsiteX1-23" fmla="*/ 246615 w 1157262"/>
              <a:gd name="connsiteY1-24" fmla="*/ 0 h 8340777"/>
              <a:gd name="connsiteX2-25" fmla="*/ 1157262 w 1157262"/>
              <a:gd name="connsiteY2-26" fmla="*/ 645604 h 8340777"/>
              <a:gd name="connsiteX3-27" fmla="*/ 939204 w 1157262"/>
              <a:gd name="connsiteY3-28" fmla="*/ 7345081 h 8340777"/>
              <a:gd name="connsiteX4-29" fmla="*/ 0 w 1157262"/>
              <a:gd name="connsiteY4-30" fmla="*/ 8340777 h 8340777"/>
              <a:gd name="connsiteX0-31" fmla="*/ 0 w 1087319"/>
              <a:gd name="connsiteY0-32" fmla="*/ 8531283 h 8531283"/>
              <a:gd name="connsiteX1-33" fmla="*/ 176672 w 1087319"/>
              <a:gd name="connsiteY1-34" fmla="*/ 0 h 8531283"/>
              <a:gd name="connsiteX2-35" fmla="*/ 1087319 w 1087319"/>
              <a:gd name="connsiteY2-36" fmla="*/ 645604 h 8531283"/>
              <a:gd name="connsiteX3-37" fmla="*/ 869261 w 1087319"/>
              <a:gd name="connsiteY3-38" fmla="*/ 7345081 h 8531283"/>
              <a:gd name="connsiteX4-39" fmla="*/ 0 w 1087319"/>
              <a:gd name="connsiteY4-40" fmla="*/ 8531283 h 853128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7319" h="8531283">
                <a:moveTo>
                  <a:pt x="0" y="8531283"/>
                </a:moveTo>
                <a:lnTo>
                  <a:pt x="176672" y="0"/>
                </a:lnTo>
                <a:lnTo>
                  <a:pt x="1087319" y="645604"/>
                </a:lnTo>
                <a:lnTo>
                  <a:pt x="869261" y="7345081"/>
                </a:lnTo>
                <a:lnTo>
                  <a:pt x="0" y="8531283"/>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28" name="矩形 27"/>
          <p:cNvSpPr/>
          <p:nvPr/>
        </p:nvSpPr>
        <p:spPr>
          <a:xfrm>
            <a:off x="4427220" y="1792605"/>
            <a:ext cx="7777163" cy="1198880"/>
          </a:xfrm>
          <a:prstGeom prst="rect">
            <a:avLst/>
          </a:prstGeom>
        </p:spPr>
        <p:txBody>
          <a:bodyPr>
            <a:spAutoFit/>
          </a:bodyPr>
          <a:lstStyle/>
          <a:p>
            <a:pPr eaLnBrk="1" hangingPunct="1">
              <a:defRPr/>
            </a:pPr>
            <a:r>
              <a:rPr lang="zh-CN" altLang="en-US" sz="2400" b="1" dirty="0">
                <a:solidFill>
                  <a:srgbClr val="FFFFFF"/>
                </a:solidFill>
                <a:uFillTx/>
              </a:rPr>
              <a:t>结构体类型无法将自己的类型作为其成员的类型，因为自己的类型定义尚不完整， 要在定义结束后才算定义完整。但是结构体类型可以包含指向自己类型的指针。</a:t>
            </a:r>
            <a:endParaRPr lang="zh-CN" altLang="en-US" sz="2400" b="1" dirty="0">
              <a:solidFill>
                <a:srgbClr val="FFFFFF"/>
              </a:solidFill>
              <a:uFillTx/>
            </a:endParaRPr>
          </a:p>
        </p:txBody>
      </p:sp>
      <p:sp>
        <p:nvSpPr>
          <p:cNvPr id="29" name="矩形 28"/>
          <p:cNvSpPr/>
          <p:nvPr/>
        </p:nvSpPr>
        <p:spPr>
          <a:xfrm>
            <a:off x="4427220" y="3086418"/>
            <a:ext cx="7777163" cy="1568450"/>
          </a:xfrm>
          <a:prstGeom prst="rect">
            <a:avLst/>
          </a:prstGeom>
        </p:spPr>
        <p:txBody>
          <a:bodyPr>
            <a:spAutoFit/>
          </a:bodyPr>
          <a:lstStyle/>
          <a:p>
            <a:pPr eaLnBrk="1" hangingPunct="1">
              <a:defRPr/>
            </a:pPr>
            <a:r>
              <a:rPr lang="zh-CN" altLang="en-US" sz="2400" dirty="0">
                <a:solidFill>
                  <a:schemeClr val="bg1"/>
                </a:solidFill>
              </a:rPr>
              <a:t>struct cell {</a:t>
            </a:r>
            <a:endParaRPr lang="zh-CN" altLang="en-US" sz="2400" dirty="0">
              <a:solidFill>
                <a:schemeClr val="bg1"/>
              </a:solidFill>
            </a:endParaRPr>
          </a:p>
          <a:p>
            <a:pPr eaLnBrk="1" hangingPunct="1">
              <a:defRPr/>
            </a:pPr>
            <a:r>
              <a:rPr lang="zh-CN" altLang="en-US" sz="2400" dirty="0">
                <a:solidFill>
                  <a:schemeClr val="bg1"/>
                </a:solidFill>
              </a:rPr>
              <a:t>    struct Person person;</a:t>
            </a:r>
            <a:endParaRPr lang="zh-CN" altLang="en-US" sz="2400" dirty="0">
              <a:solidFill>
                <a:schemeClr val="bg1"/>
              </a:solidFill>
            </a:endParaRPr>
          </a:p>
          <a:p>
            <a:pPr eaLnBrk="1" hangingPunct="1">
              <a:defRPr/>
            </a:pPr>
            <a:r>
              <a:rPr lang="zh-CN" altLang="en-US" sz="2400" dirty="0">
                <a:solidFill>
                  <a:schemeClr val="bg1"/>
                </a:solidFill>
              </a:rPr>
              <a:t>    st</a:t>
            </a:r>
            <a:r>
              <a:rPr lang="en-US" altLang="zh-CN" sz="2400" dirty="0">
                <a:solidFill>
                  <a:schemeClr val="bg1"/>
                </a:solidFill>
              </a:rPr>
              <a:t>r</a:t>
            </a:r>
            <a:r>
              <a:rPr lang="zh-CN" altLang="en-US" sz="2400" dirty="0">
                <a:solidFill>
                  <a:schemeClr val="bg1"/>
                </a:solidFill>
              </a:rPr>
              <a:t>uct cell *pnext;</a:t>
            </a:r>
            <a:endParaRPr lang="zh-CN" altLang="en-US" sz="2400" dirty="0">
              <a:solidFill>
                <a:schemeClr val="bg1"/>
              </a:solidFill>
            </a:endParaRPr>
          </a:p>
          <a:p>
            <a:pPr eaLnBrk="1" hangingPunct="1">
              <a:defRPr/>
            </a:pPr>
            <a:r>
              <a:rPr lang="zh-CN" altLang="en-US" sz="2400" dirty="0">
                <a:solidFill>
                  <a:schemeClr val="bg1"/>
                </a:solidFill>
              </a:rPr>
              <a:t>}</a:t>
            </a:r>
            <a:endParaRPr lang="zh-CN" altLang="en-US" sz="2400" dirty="0">
              <a:solidFill>
                <a:schemeClr val="bg1"/>
              </a:solidFill>
            </a:endParaRPr>
          </a:p>
        </p:txBody>
      </p:sp>
      <p:sp>
        <p:nvSpPr>
          <p:cNvPr id="2" name="文本框 1"/>
          <p:cNvSpPr txBox="1"/>
          <p:nvPr/>
        </p:nvSpPr>
        <p:spPr>
          <a:xfrm>
            <a:off x="4427220" y="4655185"/>
            <a:ext cx="7441565" cy="1938020"/>
          </a:xfrm>
          <a:prstGeom prst="rect">
            <a:avLst/>
          </a:prstGeom>
          <a:noFill/>
        </p:spPr>
        <p:txBody>
          <a:bodyPr wrap="square" rtlCol="0">
            <a:spAutoFit/>
          </a:bodyPr>
          <a:p>
            <a:r>
              <a:rPr lang="zh-CN" altLang="en-US" sz="2400">
                <a:solidFill>
                  <a:schemeClr val="bg1"/>
                </a:solidFill>
              </a:rPr>
              <a:t>如果在多个源代码的文件中使用同一个结构类型，应该将它的定义放在头文件中，再在各个源代码文件中包含该头文件。通常，同一头文件中也会定义操作该结构类型的函数原型。在所有包含给定头文件的源代码文件中均可以使用该结构类型及其对应的操作函数。</a:t>
            </a:r>
            <a:endParaRPr lang="zh-CN" altLang="en-US" sz="2400">
              <a:solidFill>
                <a:schemeClr val="bg1"/>
              </a:solidFill>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1000"/>
                                        <p:tgtEl>
                                          <p:spTgt spid="29"/>
                                        </p:tgtEl>
                                      </p:cBhvr>
                                    </p:animEffect>
                                    <p:anim calcmode="lin" valueType="num">
                                      <p:cBhvr>
                                        <p:cTn id="14" dur="1000" fill="hold"/>
                                        <p:tgtEl>
                                          <p:spTgt spid="29"/>
                                        </p:tgtEl>
                                        <p:attrNameLst>
                                          <p:attrName>ppt_x</p:attrName>
                                        </p:attrNameLst>
                                      </p:cBhvr>
                                      <p:tavLst>
                                        <p:tav tm="0">
                                          <p:val>
                                            <p:strVal val="#ppt_x"/>
                                          </p:val>
                                        </p:tav>
                                        <p:tav tm="100000">
                                          <p:val>
                                            <p:strVal val="#ppt_x"/>
                                          </p:val>
                                        </p:tav>
                                      </p:tavLst>
                                    </p:anim>
                                    <p:anim calcmode="lin" valueType="num">
                                      <p:cBhvr>
                                        <p:cTn id="15"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639445" y="680720"/>
            <a:ext cx="9560560" cy="521970"/>
          </a:xfrm>
          <a:prstGeom prst="rect">
            <a:avLst/>
          </a:prstGeom>
          <a:noFill/>
        </p:spPr>
        <p:txBody>
          <a:bodyPr wrap="square" rtlCol="0">
            <a:spAutoFit/>
          </a:bodyPr>
          <a:p>
            <a:r>
              <a:rPr lang="en-US" altLang="zh-CN" sz="2800">
                <a:solidFill>
                  <a:schemeClr val="bg1"/>
                </a:solidFill>
              </a:rPr>
              <a:t>在定义结构体的过程中可以使用typedef对结构体起别名</a:t>
            </a:r>
            <a:endParaRPr lang="en-US" altLang="zh-CN" sz="2800">
              <a:solidFill>
                <a:schemeClr val="bg1"/>
              </a:solidFill>
            </a:endParaRPr>
          </a:p>
        </p:txBody>
      </p:sp>
      <p:sp>
        <p:nvSpPr>
          <p:cNvPr id="5" name="文本框 4"/>
          <p:cNvSpPr txBox="1"/>
          <p:nvPr/>
        </p:nvSpPr>
        <p:spPr>
          <a:xfrm>
            <a:off x="1244600" y="1480820"/>
            <a:ext cx="6320790" cy="1814830"/>
          </a:xfrm>
          <a:prstGeom prst="rect">
            <a:avLst/>
          </a:prstGeom>
          <a:noFill/>
        </p:spPr>
        <p:txBody>
          <a:bodyPr wrap="square" rtlCol="0">
            <a:spAutoFit/>
          </a:bodyPr>
          <a:p>
            <a:r>
              <a:rPr lang="zh-CN" altLang="en-US" sz="2800">
                <a:solidFill>
                  <a:schemeClr val="bg1"/>
                </a:solidFill>
              </a:rPr>
              <a:t>struct person person1, person2;</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typedef struct person per;</a:t>
            </a:r>
            <a:endParaRPr lang="zh-CN" altLang="en-US" sz="2800">
              <a:solidFill>
                <a:schemeClr val="bg1"/>
              </a:solidFill>
            </a:endParaRPr>
          </a:p>
          <a:p>
            <a:r>
              <a:rPr lang="zh-CN" altLang="en-US" sz="2800">
                <a:solidFill>
                  <a:schemeClr val="bg1"/>
                </a:solidFill>
              </a:rPr>
              <a:t>per person1, person2</a:t>
            </a:r>
            <a:endParaRPr lang="zh-CN" altLang="en-US" sz="2800">
              <a:solidFill>
                <a:schemeClr val="bg1"/>
              </a:solidFill>
            </a:endParaRPr>
          </a:p>
        </p:txBody>
      </p:sp>
      <p:sp>
        <p:nvSpPr>
          <p:cNvPr id="6" name="文本框 5"/>
          <p:cNvSpPr txBox="1"/>
          <p:nvPr/>
        </p:nvSpPr>
        <p:spPr>
          <a:xfrm>
            <a:off x="1244600" y="3690620"/>
            <a:ext cx="4980305" cy="2676525"/>
          </a:xfrm>
          <a:prstGeom prst="rect">
            <a:avLst/>
          </a:prstGeom>
          <a:noFill/>
        </p:spPr>
        <p:txBody>
          <a:bodyPr wrap="square" rtlCol="0">
            <a:spAutoFit/>
          </a:bodyPr>
          <a:p>
            <a:r>
              <a:rPr lang="zh-CN" altLang="en-US" sz="2800">
                <a:solidFill>
                  <a:schemeClr val="bg1"/>
                </a:solidFill>
              </a:rPr>
              <a:t>typedef struct {</a:t>
            </a:r>
            <a:endParaRPr lang="zh-CN" altLang="en-US" sz="2800">
              <a:solidFill>
                <a:schemeClr val="bg1"/>
              </a:solidFill>
            </a:endParaRPr>
          </a:p>
          <a:p>
            <a:r>
              <a:rPr lang="zh-CN" altLang="en-US" sz="2800">
                <a:solidFill>
                  <a:schemeClr val="bg1"/>
                </a:solidFill>
              </a:rPr>
              <a:t>    char name[100];</a:t>
            </a:r>
            <a:endParaRPr lang="zh-CN" altLang="en-US" sz="2800">
              <a:solidFill>
                <a:schemeClr val="bg1"/>
              </a:solidFill>
            </a:endParaRPr>
          </a:p>
          <a:p>
            <a:r>
              <a:rPr lang="zh-CN" altLang="en-US" sz="2800">
                <a:solidFill>
                  <a:schemeClr val="bg1"/>
                </a:solidFill>
              </a:rPr>
              <a:t>    int age;</a:t>
            </a:r>
            <a:endParaRPr lang="zh-CN" altLang="en-US" sz="2800">
              <a:solidFill>
                <a:schemeClr val="bg1"/>
              </a:solidFill>
            </a:endParaRPr>
          </a:p>
          <a:p>
            <a:r>
              <a:rPr lang="zh-CN" altLang="en-US" sz="2800">
                <a:solidFill>
                  <a:schemeClr val="bg1"/>
                </a:solidFill>
              </a:rPr>
              <a:t>    float height;</a:t>
            </a:r>
            <a:endParaRPr lang="zh-CN" altLang="en-US" sz="2800">
              <a:solidFill>
                <a:schemeClr val="bg1"/>
              </a:solidFill>
            </a:endParaRPr>
          </a:p>
          <a:p>
            <a:r>
              <a:rPr lang="zh-CN" altLang="en-US" sz="2800">
                <a:solidFill>
                  <a:schemeClr val="bg1"/>
                </a:solidFill>
              </a:rPr>
              <a:t>    float weight;</a:t>
            </a:r>
            <a:endParaRPr lang="zh-CN" altLang="en-US" sz="2800">
              <a:solidFill>
                <a:schemeClr val="bg1"/>
              </a:solidFill>
            </a:endParaRPr>
          </a:p>
          <a:p>
            <a:r>
              <a:rPr lang="zh-CN" altLang="en-US" sz="2800">
                <a:solidFill>
                  <a:schemeClr val="bg1"/>
                </a:solidFill>
              </a:rPr>
              <a:t>} Person;</a:t>
            </a:r>
            <a:endParaRPr lang="zh-CN" altLang="en-US" sz="28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36368" y="-37835"/>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6"/>
          <p:cNvSpPr txBox="1"/>
          <p:nvPr/>
        </p:nvSpPr>
        <p:spPr>
          <a:xfrm>
            <a:off x="74028" y="3314586"/>
            <a:ext cx="2887980" cy="583565"/>
          </a:xfrm>
          <a:prstGeom prst="rect">
            <a:avLst/>
          </a:prstGeom>
          <a:solidFill>
            <a:srgbClr val="0070C0"/>
          </a:solidFill>
        </p:spPr>
        <p:txBody>
          <a:bodyPr wrap="none" rtlCol="0">
            <a:spAutoFit/>
          </a:bodyPr>
          <a:lstStyle/>
          <a:p>
            <a:pPr algn="l"/>
            <a:r>
              <a:rPr lang="en-US" altLang="zh-CN" sz="2800" b="1" dirty="0" smtClean="0">
                <a:solidFill>
                  <a:schemeClr val="bg1"/>
                </a:solidFill>
                <a:latin typeface="微软雅黑" panose="020B0503020204020204" pitchFamily="34" charset="-122"/>
                <a:ea typeface="微软雅黑" panose="020B0503020204020204" pitchFamily="34" charset="-122"/>
              </a:rPr>
              <a:t>SECOND </a:t>
            </a:r>
            <a:r>
              <a:rPr lang="en-US" altLang="zh-CN" sz="3200" b="1" dirty="0" smtClean="0">
                <a:solidFill>
                  <a:schemeClr val="bg1"/>
                </a:solidFill>
                <a:latin typeface="微软雅黑" panose="020B0503020204020204" pitchFamily="34" charset="-122"/>
                <a:ea typeface="微软雅黑" panose="020B0503020204020204" pitchFamily="34" charset="-122"/>
              </a:rPr>
              <a:t>PART</a:t>
            </a:r>
            <a:endParaRPr lang="zh-CN" altLang="en-US" sz="3200" b="1" dirty="0" smtClean="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4727848" y="3212976"/>
            <a:ext cx="6120680" cy="786978"/>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smtClean="0">
                <a:solidFill>
                  <a:schemeClr val="bg1"/>
                </a:solidFill>
                <a:latin typeface="微软雅黑" panose="020B0503020204020204" pitchFamily="34" charset="-122"/>
                <a:ea typeface="微软雅黑" panose="020B0503020204020204" pitchFamily="34" charset="-122"/>
              </a:rPr>
              <a:t>typedef</a:t>
            </a:r>
            <a:r>
              <a:rPr lang="zh-CN" altLang="en-US" sz="3200" b="1" dirty="0" smtClean="0">
                <a:solidFill>
                  <a:schemeClr val="bg1"/>
                </a:solidFill>
                <a:latin typeface="微软雅黑" panose="020B0503020204020204" pitchFamily="34" charset="-122"/>
                <a:ea typeface="微软雅黑" panose="020B0503020204020204" pitchFamily="34" charset="-122"/>
              </a:rPr>
              <a:t>声明</a:t>
            </a:r>
            <a:endParaRPr lang="zh-CN" altLang="en-US" sz="32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544195" y="1030605"/>
            <a:ext cx="6367145" cy="4399915"/>
          </a:xfrm>
          <a:prstGeom prst="rect">
            <a:avLst/>
          </a:prstGeom>
          <a:noFill/>
        </p:spPr>
        <p:txBody>
          <a:bodyPr wrap="square" rtlCol="0">
            <a:spAutoFit/>
          </a:bodyPr>
          <a:p>
            <a:r>
              <a:rPr lang="zh-CN" altLang="en-US" sz="2800">
                <a:solidFill>
                  <a:schemeClr val="bg1"/>
                </a:solidFill>
              </a:rPr>
              <a:t>处理复杂名称类型时，一个便捷的方式是，为他们定义简单的同义词。使用typedef声明可定义同义词。</a:t>
            </a:r>
            <a:endParaRPr lang="zh-CN" altLang="en-US" sz="2800">
              <a:solidFill>
                <a:schemeClr val="bg1"/>
              </a:solidFill>
            </a:endParaRPr>
          </a:p>
          <a:p>
            <a:endParaRPr lang="zh-CN" altLang="en-US" sz="2800">
              <a:solidFill>
                <a:schemeClr val="bg1"/>
              </a:solidFill>
            </a:endParaRPr>
          </a:p>
          <a:p>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typedef声明以关键字typedef作为开头，后面接着普通对象或者函数的声明语法，但不能有存储类型或_Alignas限定符，以及不能有初始化器。</a:t>
            </a:r>
            <a:endParaRPr lang="zh-CN" altLang="en-US" sz="28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蓝色地球"/>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63" y="-4763"/>
            <a:ext cx="12199937"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等腰三角形 10"/>
          <p:cNvSpPr/>
          <p:nvPr/>
        </p:nvSpPr>
        <p:spPr>
          <a:xfrm rot="16200000">
            <a:off x="1932782" y="1431131"/>
            <a:ext cx="344488" cy="250825"/>
          </a:xfrm>
          <a:prstGeom prst="triangl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2" name="等腰三角形 11"/>
          <p:cNvSpPr/>
          <p:nvPr/>
        </p:nvSpPr>
        <p:spPr>
          <a:xfrm rot="10800000">
            <a:off x="1065213" y="620713"/>
            <a:ext cx="1358900" cy="1171575"/>
          </a:xfrm>
          <a:prstGeom prst="triangle">
            <a:avLst/>
          </a:prstGeom>
          <a:no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矩形 12"/>
          <p:cNvSpPr/>
          <p:nvPr/>
        </p:nvSpPr>
        <p:spPr>
          <a:xfrm>
            <a:off x="1158875" y="976630"/>
            <a:ext cx="1172210" cy="460375"/>
          </a:xfrm>
          <a:prstGeom prst="rect">
            <a:avLst/>
          </a:prstGeom>
          <a:solidFill>
            <a:srgbClr val="020308"/>
          </a:solidFill>
        </p:spPr>
        <p:txBody>
          <a:bodyPr wrap="square">
            <a:spAutoFit/>
          </a:bodyPr>
          <a:lstStyle/>
          <a:p>
            <a:pPr eaLnBrk="1" hangingPunct="1">
              <a:defRPr/>
            </a:pPr>
            <a:r>
              <a:rPr kumimoji="1" lang="zh-CN" altLang="en-US" sz="2400" b="1" dirty="0">
                <a:solidFill>
                  <a:schemeClr val="bg1">
                    <a:lumMod val="95000"/>
                  </a:schemeClr>
                </a:solidFill>
                <a:latin typeface="微软雅黑" panose="020B0503020204020204" pitchFamily="34" charset="-122"/>
                <a:ea typeface="微软雅黑" panose="020B0503020204020204" pitchFamily="34" charset="-122"/>
              </a:rPr>
              <a:t>结构体</a:t>
            </a:r>
            <a:endParaRPr kumimoji="1" lang="zh-CN" altLang="en-US" sz="24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4" name="任意多边形 23"/>
          <p:cNvSpPr/>
          <p:nvPr/>
        </p:nvSpPr>
        <p:spPr>
          <a:xfrm>
            <a:off x="22225" y="-4763"/>
            <a:ext cx="12182475" cy="6862763"/>
          </a:xfrm>
          <a:custGeom>
            <a:avLst/>
            <a:gdLst>
              <a:gd name="connsiteX0" fmla="*/ 583791 w 12182621"/>
              <a:gd name="connsiteY0" fmla="*/ 1043690 h 6862763"/>
              <a:gd name="connsiteX1" fmla="*/ 0 w 12182621"/>
              <a:gd name="connsiteY1" fmla="*/ 1407557 h 6862763"/>
              <a:gd name="connsiteX2" fmla="*/ 0 w 12182621"/>
              <a:gd name="connsiteY2" fmla="*/ 1372553 h 6862763"/>
              <a:gd name="connsiteX3" fmla="*/ 7658981 w 12182621"/>
              <a:gd name="connsiteY3" fmla="*/ 0 h 6862763"/>
              <a:gd name="connsiteX4" fmla="*/ 12182621 w 12182621"/>
              <a:gd name="connsiteY4" fmla="*/ 0 h 6862763"/>
              <a:gd name="connsiteX5" fmla="*/ 12182621 w 12182621"/>
              <a:gd name="connsiteY5" fmla="*/ 6862763 h 6862763"/>
              <a:gd name="connsiteX6" fmla="*/ 0 w 12182621"/>
              <a:gd name="connsiteY6" fmla="*/ 6862763 h 6862763"/>
              <a:gd name="connsiteX7" fmla="*/ 0 w 12182621"/>
              <a:gd name="connsiteY7" fmla="*/ 4817744 h 6862763"/>
              <a:gd name="connsiteX8" fmla="*/ 7681989 w 12182621"/>
              <a:gd name="connsiteY8" fmla="*/ 29676 h 6862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82621" h="6862763">
                <a:moveTo>
                  <a:pt x="583791" y="1043690"/>
                </a:moveTo>
                <a:lnTo>
                  <a:pt x="0" y="1407557"/>
                </a:lnTo>
                <a:lnTo>
                  <a:pt x="0" y="1372553"/>
                </a:lnTo>
                <a:close/>
                <a:moveTo>
                  <a:pt x="7658981" y="0"/>
                </a:moveTo>
                <a:lnTo>
                  <a:pt x="12182621" y="0"/>
                </a:lnTo>
                <a:lnTo>
                  <a:pt x="12182621" y="6862763"/>
                </a:lnTo>
                <a:lnTo>
                  <a:pt x="0" y="6862763"/>
                </a:lnTo>
                <a:lnTo>
                  <a:pt x="0" y="4817744"/>
                </a:lnTo>
                <a:lnTo>
                  <a:pt x="7681989" y="29676"/>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4" name="平行四边形 3"/>
          <p:cNvSpPr/>
          <p:nvPr/>
        </p:nvSpPr>
        <p:spPr>
          <a:xfrm rot="14109135">
            <a:off x="2715419" y="-2291556"/>
            <a:ext cx="1087437" cy="8531225"/>
          </a:xfrm>
          <a:custGeom>
            <a:avLst/>
            <a:gdLst>
              <a:gd name="connsiteX0" fmla="*/ 0 w 1219295"/>
              <a:gd name="connsiteY0" fmla="*/ 8482573 h 8482573"/>
              <a:gd name="connsiteX1" fmla="*/ 304824 w 1219295"/>
              <a:gd name="connsiteY1" fmla="*/ 0 h 8482573"/>
              <a:gd name="connsiteX2" fmla="*/ 1219295 w 1219295"/>
              <a:gd name="connsiteY2" fmla="*/ 0 h 8482573"/>
              <a:gd name="connsiteX3" fmla="*/ 914471 w 1219295"/>
              <a:gd name="connsiteY3" fmla="*/ 8482573 h 8482573"/>
              <a:gd name="connsiteX4" fmla="*/ 0 w 1219295"/>
              <a:gd name="connsiteY4" fmla="*/ 8482573 h 8482573"/>
              <a:gd name="connsiteX0-1" fmla="*/ 0 w 1157262"/>
              <a:gd name="connsiteY0-2" fmla="*/ 8482573 h 8482573"/>
              <a:gd name="connsiteX1-3" fmla="*/ 304824 w 1157262"/>
              <a:gd name="connsiteY1-4" fmla="*/ 0 h 8482573"/>
              <a:gd name="connsiteX2-5" fmla="*/ 1157262 w 1157262"/>
              <a:gd name="connsiteY2-6" fmla="*/ 787400 h 8482573"/>
              <a:gd name="connsiteX3-7" fmla="*/ 914471 w 1157262"/>
              <a:gd name="connsiteY3-8" fmla="*/ 8482573 h 8482573"/>
              <a:gd name="connsiteX4-9" fmla="*/ 0 w 1157262"/>
              <a:gd name="connsiteY4-10" fmla="*/ 8482573 h 8482573"/>
              <a:gd name="connsiteX0-11" fmla="*/ 0 w 1157262"/>
              <a:gd name="connsiteY0-12" fmla="*/ 8340777 h 8340777"/>
              <a:gd name="connsiteX1-13" fmla="*/ 246615 w 1157262"/>
              <a:gd name="connsiteY1-14" fmla="*/ 0 h 8340777"/>
              <a:gd name="connsiteX2-15" fmla="*/ 1157262 w 1157262"/>
              <a:gd name="connsiteY2-16" fmla="*/ 645604 h 8340777"/>
              <a:gd name="connsiteX3-17" fmla="*/ 914471 w 1157262"/>
              <a:gd name="connsiteY3-18" fmla="*/ 8340777 h 8340777"/>
              <a:gd name="connsiteX4-19" fmla="*/ 0 w 1157262"/>
              <a:gd name="connsiteY4-20" fmla="*/ 8340777 h 8340777"/>
              <a:gd name="connsiteX0-21" fmla="*/ 0 w 1157262"/>
              <a:gd name="connsiteY0-22" fmla="*/ 8340777 h 8340777"/>
              <a:gd name="connsiteX1-23" fmla="*/ 246615 w 1157262"/>
              <a:gd name="connsiteY1-24" fmla="*/ 0 h 8340777"/>
              <a:gd name="connsiteX2-25" fmla="*/ 1157262 w 1157262"/>
              <a:gd name="connsiteY2-26" fmla="*/ 645604 h 8340777"/>
              <a:gd name="connsiteX3-27" fmla="*/ 939204 w 1157262"/>
              <a:gd name="connsiteY3-28" fmla="*/ 7345081 h 8340777"/>
              <a:gd name="connsiteX4-29" fmla="*/ 0 w 1157262"/>
              <a:gd name="connsiteY4-30" fmla="*/ 8340777 h 8340777"/>
              <a:gd name="connsiteX0-31" fmla="*/ 0 w 1087319"/>
              <a:gd name="connsiteY0-32" fmla="*/ 8531283 h 8531283"/>
              <a:gd name="connsiteX1-33" fmla="*/ 176672 w 1087319"/>
              <a:gd name="connsiteY1-34" fmla="*/ 0 h 8531283"/>
              <a:gd name="connsiteX2-35" fmla="*/ 1087319 w 1087319"/>
              <a:gd name="connsiteY2-36" fmla="*/ 645604 h 8531283"/>
              <a:gd name="connsiteX3-37" fmla="*/ 869261 w 1087319"/>
              <a:gd name="connsiteY3-38" fmla="*/ 7345081 h 8531283"/>
              <a:gd name="connsiteX4-39" fmla="*/ 0 w 1087319"/>
              <a:gd name="connsiteY4-40" fmla="*/ 8531283 h 853128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7319" h="8531283">
                <a:moveTo>
                  <a:pt x="0" y="8531283"/>
                </a:moveTo>
                <a:lnTo>
                  <a:pt x="176672" y="0"/>
                </a:lnTo>
                <a:lnTo>
                  <a:pt x="1087319" y="645604"/>
                </a:lnTo>
                <a:lnTo>
                  <a:pt x="869261" y="7345081"/>
                </a:lnTo>
                <a:lnTo>
                  <a:pt x="0" y="8531283"/>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2" name="文本框 1"/>
          <p:cNvSpPr txBox="1"/>
          <p:nvPr/>
        </p:nvSpPr>
        <p:spPr>
          <a:xfrm>
            <a:off x="5168265" y="4037965"/>
            <a:ext cx="6361430" cy="2245360"/>
          </a:xfrm>
          <a:prstGeom prst="rect">
            <a:avLst/>
          </a:prstGeom>
          <a:noFill/>
        </p:spPr>
        <p:txBody>
          <a:bodyPr wrap="square" rtlCol="0">
            <a:spAutoFit/>
          </a:bodyPr>
          <a:p>
            <a:r>
              <a:rPr lang="zh-CN" altLang="en-US" sz="2800">
                <a:solidFill>
                  <a:schemeClr val="bg1"/>
                </a:solidFill>
              </a:rPr>
              <a:t>typedef unsigned int UINT, UINT_FUNC();</a:t>
            </a:r>
            <a:endParaRPr lang="zh-CN" altLang="en-US" sz="2800">
              <a:solidFill>
                <a:schemeClr val="bg1"/>
              </a:solidFill>
            </a:endParaRPr>
          </a:p>
          <a:p>
            <a:r>
              <a:rPr lang="zh-CN" altLang="en-US" sz="2800">
                <a:solidFill>
                  <a:schemeClr val="bg1"/>
                </a:solidFill>
              </a:rPr>
              <a:t>typedef struct Point {</a:t>
            </a:r>
            <a:endParaRPr lang="zh-CN" altLang="en-US" sz="2800">
              <a:solidFill>
                <a:schemeClr val="bg1"/>
              </a:solidFill>
            </a:endParaRPr>
          </a:p>
          <a:p>
            <a:r>
              <a:rPr lang="zh-CN" altLang="en-US" sz="2800">
                <a:solidFill>
                  <a:schemeClr val="bg1"/>
                </a:solidFill>
              </a:rPr>
              <a:t>	doule x, y;</a:t>
            </a:r>
            <a:endParaRPr lang="zh-CN" altLang="en-US" sz="2800">
              <a:solidFill>
                <a:schemeClr val="bg1"/>
              </a:solidFill>
            </a:endParaRPr>
          </a:p>
          <a:p>
            <a:r>
              <a:rPr lang="zh-CN" altLang="en-US" sz="2800">
                <a:solidFill>
                  <a:schemeClr val="bg1"/>
                </a:solidFill>
              </a:rPr>
              <a:t>} point_t;</a:t>
            </a:r>
            <a:endParaRPr lang="zh-CN" altLang="en-US" sz="2800">
              <a:solidFill>
                <a:schemeClr val="bg1"/>
              </a:solidFill>
            </a:endParaRPr>
          </a:p>
          <a:p>
            <a:r>
              <a:rPr lang="zh-CN" altLang="en-US" sz="2800">
                <a:solidFill>
                  <a:schemeClr val="bg1"/>
                </a:solidFill>
              </a:rPr>
              <a:t>typedef float Matrix_t[3][10];</a:t>
            </a:r>
            <a:endParaRPr lang="zh-CN" altLang="en-US" sz="2800">
              <a:solidFill>
                <a:schemeClr val="bg1"/>
              </a:solidFill>
            </a:endParaRPr>
          </a:p>
        </p:txBody>
      </p:sp>
      <p:sp>
        <p:nvSpPr>
          <p:cNvPr id="3" name="文本框 2"/>
          <p:cNvSpPr txBox="1"/>
          <p:nvPr/>
        </p:nvSpPr>
        <p:spPr>
          <a:xfrm>
            <a:off x="5211445" y="1621155"/>
            <a:ext cx="6318250" cy="2245360"/>
          </a:xfrm>
          <a:prstGeom prst="rect">
            <a:avLst/>
          </a:prstGeom>
          <a:noFill/>
        </p:spPr>
        <p:txBody>
          <a:bodyPr wrap="square" rtlCol="0">
            <a:spAutoFit/>
          </a:bodyPr>
          <a:p>
            <a:r>
              <a:rPr lang="zh-CN" altLang="en-US" sz="2800">
                <a:solidFill>
                  <a:schemeClr val="bg1"/>
                </a:solidFill>
              </a:rPr>
              <a:t>在typedef声明中的每个声明符，为给定的类型定义了一个标识符，这个标识符称为该类型typedef名称。除去关键字typedef，剩下的语法与声明一个对象或函数的给定类型是相同的，例：</a:t>
            </a:r>
            <a:endParaRPr lang="zh-CN" altLang="en-US" sz="2800">
              <a:solidFill>
                <a:schemeClr val="bg1"/>
              </a:solidFill>
            </a:endParaRPr>
          </a:p>
        </p:txBody>
      </p:sp>
    </p:spTree>
  </p:cSld>
  <p:clrMapOvr>
    <a:masterClrMapping/>
  </p:clrMapOvr>
  <p:transition spd="slow">
    <p:push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358140" y="1012825"/>
            <a:ext cx="7459345" cy="4831080"/>
          </a:xfrm>
          <a:prstGeom prst="rect">
            <a:avLst/>
          </a:prstGeom>
          <a:noFill/>
        </p:spPr>
        <p:txBody>
          <a:bodyPr wrap="square" rtlCol="0" anchor="t">
            <a:spAutoFit/>
          </a:bodyPr>
          <a:p>
            <a:r>
              <a:rPr lang="zh-CN" altLang="en-US" sz="2800">
                <a:solidFill>
                  <a:schemeClr val="bg1"/>
                </a:solidFill>
              </a:rPr>
              <a:t>UINT ui = 10， uiPtr = &amp;ui;</a:t>
            </a:r>
            <a:endParaRPr lang="zh-CN" altLang="en-US" sz="2800">
              <a:solidFill>
                <a:schemeClr val="bg1"/>
              </a:solidFill>
            </a:endParaRPr>
          </a:p>
          <a:p>
            <a:r>
              <a:rPr lang="zh-CN" altLang="en-US" sz="2800">
                <a:solidFill>
                  <a:schemeClr val="bg1"/>
                </a:solidFill>
              </a:rPr>
              <a:t>变量ui 属于unsigned int类型,而uiPtr是指向unsigned int的指针</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 UINT_FUNC *funcPtr</a:t>
            </a:r>
            <a:endParaRPr lang="zh-CN" altLang="en-US" sz="2800">
              <a:solidFill>
                <a:schemeClr val="bg1"/>
              </a:solidFill>
            </a:endParaRPr>
          </a:p>
          <a:p>
            <a:r>
              <a:rPr lang="zh-CN" altLang="en-US" sz="2800">
                <a:solidFill>
                  <a:schemeClr val="bg1"/>
                </a:solidFill>
              </a:rPr>
              <a:t>指针fucnPtr指向一个函数该函数的返回值是unsigned int类型。该函数没有制定参数</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 Matrix_t *func(float *);</a:t>
            </a:r>
            <a:endParaRPr lang="zh-CN" altLang="en-US" sz="2800">
              <a:solidFill>
                <a:schemeClr val="bg1"/>
              </a:solidFill>
            </a:endParaRPr>
          </a:p>
          <a:p>
            <a:r>
              <a:rPr lang="zh-CN" altLang="en-US" sz="2800">
                <a:solidFill>
                  <a:schemeClr val="bg1"/>
                </a:solidFill>
              </a:rPr>
              <a:t>函数func()有一个参数，其类型是执行float的指针，返回值是指向Matri.x_t的指针</a:t>
            </a:r>
            <a:endParaRPr lang="zh-CN" altLang="en-US" sz="280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36368" y="-37835"/>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6"/>
          <p:cNvSpPr txBox="1"/>
          <p:nvPr/>
        </p:nvSpPr>
        <p:spPr>
          <a:xfrm>
            <a:off x="163563" y="3314586"/>
            <a:ext cx="2708275" cy="583565"/>
          </a:xfrm>
          <a:prstGeom prst="rect">
            <a:avLst/>
          </a:prstGeom>
          <a:solidFill>
            <a:srgbClr val="0070C0"/>
          </a:solidFill>
        </p:spPr>
        <p:txBody>
          <a:bodyPr wrap="none" rtlCol="0">
            <a:spAutoFit/>
          </a:bodyPr>
          <a:lstStyle/>
          <a:p>
            <a:pPr algn="l"/>
            <a:r>
              <a:rPr lang="en-US" altLang="zh-CN" sz="3200" b="1" dirty="0" smtClean="0">
                <a:solidFill>
                  <a:schemeClr val="bg1"/>
                </a:solidFill>
                <a:latin typeface="微软雅黑" panose="020B0503020204020204" pitchFamily="34" charset="-122"/>
                <a:ea typeface="微软雅黑" panose="020B0503020204020204" pitchFamily="34" charset="-122"/>
              </a:rPr>
              <a:t>THIRD</a:t>
            </a:r>
            <a:r>
              <a:rPr lang="zh-CN" altLang="en-US" sz="3200" b="1" dirty="0" smtClean="0">
                <a:solidFill>
                  <a:schemeClr val="bg1"/>
                </a:solidFill>
                <a:latin typeface="微软雅黑" panose="020B0503020204020204" pitchFamily="34" charset="-122"/>
                <a:ea typeface="微软雅黑" panose="020B0503020204020204" pitchFamily="34" charset="-122"/>
              </a:rPr>
              <a:t> </a:t>
            </a:r>
            <a:r>
              <a:rPr lang="en-US" altLang="zh-CN" sz="3200" b="1" dirty="0" smtClean="0">
                <a:solidFill>
                  <a:schemeClr val="bg1"/>
                </a:solidFill>
                <a:latin typeface="微软雅黑" panose="020B0503020204020204" pitchFamily="34" charset="-122"/>
                <a:ea typeface="微软雅黑" panose="020B0503020204020204" pitchFamily="34" charset="-122"/>
              </a:rPr>
              <a:t>PART</a:t>
            </a:r>
            <a:endParaRPr lang="en-US" altLang="zh-CN" sz="3200" b="1" dirty="0" smtClean="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4727848" y="3212976"/>
            <a:ext cx="6120680" cy="786978"/>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smtClean="0">
                <a:solidFill>
                  <a:schemeClr val="bg1"/>
                </a:solidFill>
                <a:latin typeface="微软雅黑" panose="020B0503020204020204" pitchFamily="34" charset="-122"/>
                <a:ea typeface="微软雅黑" panose="020B0503020204020204" pitchFamily="34" charset="-122"/>
              </a:rPr>
              <a:t>结构体的使用</a:t>
            </a:r>
            <a:endParaRPr lang="zh-CN" altLang="en-US" sz="32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544195" y="1030605"/>
            <a:ext cx="6367145" cy="2245360"/>
          </a:xfrm>
          <a:prstGeom prst="rect">
            <a:avLst/>
          </a:prstGeom>
          <a:noFill/>
        </p:spPr>
        <p:txBody>
          <a:bodyPr wrap="square" rtlCol="0">
            <a:spAutoFit/>
          </a:bodyPr>
          <a:p>
            <a:r>
              <a:rPr lang="zh-CN" altLang="en-US" sz="2800">
                <a:solidFill>
                  <a:schemeClr val="bg1"/>
                </a:solidFill>
              </a:rPr>
              <a:t>通过定义结构体我们可以将一系列类型相同或不同的元素放在一起。例如如果我们希望定义一种存放个人基本信-息的结构，我们就可以通过定义结构体的关键字struct完成这一过程:</a:t>
            </a:r>
            <a:endParaRPr lang="zh-CN" altLang="en-US" sz="2800">
              <a:solidFill>
                <a:schemeClr val="bg1"/>
              </a:solidFill>
            </a:endParaRPr>
          </a:p>
        </p:txBody>
      </p:sp>
      <p:sp>
        <p:nvSpPr>
          <p:cNvPr id="2" name="文本框 1"/>
          <p:cNvSpPr txBox="1"/>
          <p:nvPr/>
        </p:nvSpPr>
        <p:spPr>
          <a:xfrm>
            <a:off x="738505" y="3513455"/>
            <a:ext cx="4997450" cy="2676525"/>
          </a:xfrm>
          <a:prstGeom prst="rect">
            <a:avLst/>
          </a:prstGeom>
          <a:noFill/>
        </p:spPr>
        <p:txBody>
          <a:bodyPr wrap="square" rtlCol="0">
            <a:spAutoFit/>
          </a:bodyPr>
          <a:p>
            <a:r>
              <a:rPr lang="zh-CN" altLang="en-US" sz="2800">
                <a:solidFill>
                  <a:schemeClr val="bg1"/>
                </a:solidFill>
              </a:rPr>
              <a:t>struct person {</a:t>
            </a:r>
            <a:endParaRPr lang="zh-CN" altLang="en-US" sz="2800">
              <a:solidFill>
                <a:schemeClr val="bg1"/>
              </a:solidFill>
            </a:endParaRPr>
          </a:p>
          <a:p>
            <a:r>
              <a:rPr lang="zh-CN" altLang="en-US" sz="2800">
                <a:solidFill>
                  <a:schemeClr val="bg1"/>
                </a:solidFill>
              </a:rPr>
              <a:t>    char name[20]; //姓名</a:t>
            </a:r>
            <a:endParaRPr lang="zh-CN" altLang="en-US" sz="2800">
              <a:solidFill>
                <a:schemeClr val="bg1"/>
              </a:solidFill>
            </a:endParaRPr>
          </a:p>
          <a:p>
            <a:r>
              <a:rPr lang="zh-CN" altLang="en-US" sz="2800">
                <a:solidFill>
                  <a:schemeClr val="bg1"/>
                </a:solidFill>
              </a:rPr>
              <a:t>    int age;       //年龄</a:t>
            </a:r>
            <a:endParaRPr lang="zh-CN" altLang="en-US" sz="2800">
              <a:solidFill>
                <a:schemeClr val="bg1"/>
              </a:solidFill>
            </a:endParaRPr>
          </a:p>
          <a:p>
            <a:r>
              <a:rPr lang="zh-CN" altLang="en-US" sz="2800">
                <a:solidFill>
                  <a:schemeClr val="bg1"/>
                </a:solidFill>
              </a:rPr>
              <a:t>    char gender;   //性别</a:t>
            </a:r>
            <a:endParaRPr lang="zh-CN" altLang="en-US" sz="2800">
              <a:solidFill>
                <a:schemeClr val="bg1"/>
              </a:solidFill>
            </a:endParaRPr>
          </a:p>
          <a:p>
            <a:r>
              <a:rPr lang="zh-CN" altLang="en-US" sz="2800">
                <a:solidFill>
                  <a:schemeClr val="bg1"/>
                </a:solidFill>
              </a:rPr>
              <a:t>    float height;  //身高</a:t>
            </a:r>
            <a:endParaRPr lang="zh-CN" altLang="en-US" sz="2800">
              <a:solidFill>
                <a:schemeClr val="bg1"/>
              </a:solidFill>
            </a:endParaRPr>
          </a:p>
          <a:p>
            <a:r>
              <a:rPr lang="zh-CN" altLang="en-US" sz="2800">
                <a:solidFill>
                  <a:schemeClr val="bg1"/>
                </a:solidFill>
              </a:rPr>
              <a:t>};</a:t>
            </a:r>
            <a:endParaRPr lang="zh-CN" altLang="en-US" sz="28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本框 4"/>
          <p:cNvSpPr txBox="1"/>
          <p:nvPr/>
        </p:nvSpPr>
        <p:spPr>
          <a:xfrm>
            <a:off x="694055" y="358140"/>
            <a:ext cx="10570210" cy="829945"/>
          </a:xfrm>
          <a:prstGeom prst="rect">
            <a:avLst/>
          </a:prstGeom>
          <a:noFill/>
        </p:spPr>
        <p:txBody>
          <a:bodyPr wrap="square" rtlCol="0">
            <a:spAutoFit/>
          </a:bodyPr>
          <a:p>
            <a:r>
              <a:rPr lang="zh-CN" altLang="en-US" sz="2400">
                <a:solidFill>
                  <a:schemeClr val="bg1"/>
                </a:solidFill>
              </a:rPr>
              <a:t>如果我们需要保存tom的信息，我们就不再需要分别声明四个不同类型变量，而只需要使用结构体</a:t>
            </a:r>
            <a:r>
              <a:rPr lang="zh-CN" altLang="en-US"/>
              <a:t>类型直接声明结构体变量:</a:t>
            </a:r>
            <a:endParaRPr lang="zh-CN" altLang="en-US"/>
          </a:p>
        </p:txBody>
      </p:sp>
      <p:sp>
        <p:nvSpPr>
          <p:cNvPr id="6" name="文本框 5"/>
          <p:cNvSpPr txBox="1"/>
          <p:nvPr/>
        </p:nvSpPr>
        <p:spPr>
          <a:xfrm>
            <a:off x="788035" y="1188085"/>
            <a:ext cx="5160010" cy="460375"/>
          </a:xfrm>
          <a:prstGeom prst="rect">
            <a:avLst/>
          </a:prstGeom>
          <a:noFill/>
        </p:spPr>
        <p:txBody>
          <a:bodyPr wrap="square" rtlCol="0">
            <a:spAutoFit/>
          </a:bodyPr>
          <a:p>
            <a:r>
              <a:rPr lang="zh-CN" altLang="en-US" sz="2400">
                <a:solidFill>
                  <a:schemeClr val="bg1"/>
                </a:solidFill>
              </a:rPr>
              <a:t>struct person tom;</a:t>
            </a:r>
            <a:endParaRPr lang="zh-CN" altLang="en-US" sz="2400">
              <a:solidFill>
                <a:schemeClr val="bg1"/>
              </a:solidFill>
            </a:endParaRPr>
          </a:p>
        </p:txBody>
      </p:sp>
      <p:sp>
        <p:nvSpPr>
          <p:cNvPr id="7" name="文本框 6"/>
          <p:cNvSpPr txBox="1"/>
          <p:nvPr/>
        </p:nvSpPr>
        <p:spPr>
          <a:xfrm>
            <a:off x="788035" y="1648460"/>
            <a:ext cx="5312410" cy="2306955"/>
          </a:xfrm>
          <a:prstGeom prst="rect">
            <a:avLst/>
          </a:prstGeom>
          <a:noFill/>
        </p:spPr>
        <p:txBody>
          <a:bodyPr wrap="square" rtlCol="0">
            <a:spAutoFit/>
          </a:bodyPr>
          <a:p>
            <a:r>
              <a:rPr lang="zh-CN" altLang="en-US" sz="2400">
                <a:solidFill>
                  <a:schemeClr val="bg1"/>
                </a:solidFill>
              </a:rPr>
              <a:t>struct person tom = {</a:t>
            </a:r>
            <a:endParaRPr lang="zh-CN" altLang="en-US" sz="2400">
              <a:solidFill>
                <a:schemeClr val="bg1"/>
              </a:solidFill>
            </a:endParaRPr>
          </a:p>
          <a:p>
            <a:r>
              <a:rPr lang="zh-CN" altLang="en-US" sz="2400">
                <a:solidFill>
                  <a:schemeClr val="bg1"/>
                </a:solidFill>
              </a:rPr>
              <a:t>    "Tom Cruise",</a:t>
            </a:r>
            <a:endParaRPr lang="zh-CN" altLang="en-US" sz="2400">
              <a:solidFill>
                <a:schemeClr val="bg1"/>
              </a:solidFill>
            </a:endParaRPr>
          </a:p>
          <a:p>
            <a:r>
              <a:rPr lang="zh-CN" altLang="en-US" sz="2400">
                <a:solidFill>
                  <a:schemeClr val="bg1"/>
                </a:solidFill>
              </a:rPr>
              <a:t>    54,</a:t>
            </a:r>
            <a:endParaRPr lang="zh-CN" altLang="en-US" sz="2400">
              <a:solidFill>
                <a:schemeClr val="bg1"/>
              </a:solidFill>
            </a:endParaRPr>
          </a:p>
          <a:p>
            <a:r>
              <a:rPr lang="zh-CN" altLang="en-US" sz="2400">
                <a:solidFill>
                  <a:schemeClr val="bg1"/>
                </a:solidFill>
              </a:rPr>
              <a:t>    'm',</a:t>
            </a:r>
            <a:endParaRPr lang="zh-CN" altLang="en-US" sz="2400">
              <a:solidFill>
                <a:schemeClr val="bg1"/>
              </a:solidFill>
            </a:endParaRPr>
          </a:p>
          <a:p>
            <a:r>
              <a:rPr lang="zh-CN" altLang="en-US" sz="2400">
                <a:solidFill>
                  <a:schemeClr val="bg1"/>
                </a:solidFill>
              </a:rPr>
              <a:t>    170.18f</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p:txBody>
      </p:sp>
      <p:sp>
        <p:nvSpPr>
          <p:cNvPr id="8" name="文本框 7"/>
          <p:cNvSpPr txBox="1"/>
          <p:nvPr/>
        </p:nvSpPr>
        <p:spPr>
          <a:xfrm>
            <a:off x="788035" y="4415790"/>
            <a:ext cx="5727065" cy="2306955"/>
          </a:xfrm>
          <a:prstGeom prst="rect">
            <a:avLst/>
          </a:prstGeom>
          <a:noFill/>
        </p:spPr>
        <p:txBody>
          <a:bodyPr wrap="square" rtlCol="0">
            <a:spAutoFit/>
          </a:bodyPr>
          <a:p>
            <a:r>
              <a:rPr lang="zh-CN" altLang="en-US" sz="2400">
                <a:solidFill>
                  <a:schemeClr val="bg1"/>
                </a:solidFill>
              </a:rPr>
              <a:t>struct {</a:t>
            </a:r>
            <a:endParaRPr lang="zh-CN" altLang="en-US" sz="2400">
              <a:solidFill>
                <a:schemeClr val="bg1"/>
              </a:solidFill>
            </a:endParaRPr>
          </a:p>
          <a:p>
            <a:r>
              <a:rPr lang="zh-CN" altLang="en-US" sz="2400">
                <a:solidFill>
                  <a:schemeClr val="bg1"/>
                </a:solidFill>
              </a:rPr>
              <a:t>    char name[20];  // 姓名</a:t>
            </a:r>
            <a:endParaRPr lang="zh-CN" altLang="en-US" sz="2400">
              <a:solidFill>
                <a:schemeClr val="bg1"/>
              </a:solidFill>
            </a:endParaRPr>
          </a:p>
          <a:p>
            <a:r>
              <a:rPr lang="zh-CN" altLang="en-US" sz="2400">
                <a:solidFill>
                  <a:schemeClr val="bg1"/>
                </a:solidFill>
              </a:rPr>
              <a:t>    int age;        // 年龄</a:t>
            </a:r>
            <a:endParaRPr lang="zh-CN" altLang="en-US" sz="2400">
              <a:solidFill>
                <a:schemeClr val="bg1"/>
              </a:solidFill>
            </a:endParaRPr>
          </a:p>
          <a:p>
            <a:r>
              <a:rPr lang="zh-CN" altLang="en-US" sz="2400">
                <a:solidFill>
                  <a:schemeClr val="bg1"/>
                </a:solidFill>
              </a:rPr>
              <a:t>    char gender;    // 性别</a:t>
            </a:r>
            <a:endParaRPr lang="zh-CN" altLang="en-US" sz="2400">
              <a:solidFill>
                <a:schemeClr val="bg1"/>
              </a:solidFill>
            </a:endParaRPr>
          </a:p>
          <a:p>
            <a:r>
              <a:rPr lang="zh-CN" altLang="en-US" sz="2400">
                <a:solidFill>
                  <a:schemeClr val="bg1"/>
                </a:solidFill>
              </a:rPr>
              <a:t>    float height;   // 身高</a:t>
            </a:r>
            <a:endParaRPr lang="zh-CN" altLang="en-US" sz="2400">
              <a:solidFill>
                <a:schemeClr val="bg1"/>
              </a:solidFill>
            </a:endParaRPr>
          </a:p>
          <a:p>
            <a:r>
              <a:rPr lang="zh-CN" altLang="en-US" sz="2400">
                <a:solidFill>
                  <a:schemeClr val="bg1"/>
                </a:solidFill>
              </a:rPr>
              <a:t>} tom;</a:t>
            </a:r>
            <a:endParaRPr lang="zh-CN" altLang="en-US" sz="2400">
              <a:solidFill>
                <a:schemeClr val="bg1"/>
              </a:solidFill>
            </a:endParaRPr>
          </a:p>
        </p:txBody>
      </p:sp>
      <p:sp>
        <p:nvSpPr>
          <p:cNvPr id="9" name="文本框 8"/>
          <p:cNvSpPr txBox="1"/>
          <p:nvPr/>
        </p:nvSpPr>
        <p:spPr>
          <a:xfrm>
            <a:off x="788035" y="3955415"/>
            <a:ext cx="6482080" cy="460375"/>
          </a:xfrm>
          <a:prstGeom prst="rect">
            <a:avLst/>
          </a:prstGeom>
          <a:noFill/>
        </p:spPr>
        <p:txBody>
          <a:bodyPr wrap="square" rtlCol="0">
            <a:spAutoFit/>
          </a:bodyPr>
          <a:p>
            <a:r>
              <a:rPr lang="zh-CN" altLang="en-US" sz="2400">
                <a:solidFill>
                  <a:schemeClr val="bg1"/>
                </a:solidFill>
              </a:rPr>
              <a:t>我们也可以直接声明变量tom</a:t>
            </a:r>
            <a:endParaRPr lang="zh-CN" altLang="en-US" sz="24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729615" y="690245"/>
            <a:ext cx="5222240" cy="5692775"/>
          </a:xfrm>
          <a:prstGeom prst="rect">
            <a:avLst/>
          </a:prstGeom>
          <a:noFill/>
        </p:spPr>
        <p:txBody>
          <a:bodyPr wrap="square" rtlCol="0">
            <a:spAutoFit/>
          </a:bodyPr>
          <a:p>
            <a:r>
              <a:rPr lang="zh-CN" altLang="en-US" sz="2800">
                <a:solidFill>
                  <a:schemeClr val="bg1"/>
                </a:solidFill>
              </a:rPr>
              <a:t>结构体成员的访问</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两种方式 ： 直接访问。如：stu1. age</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用指针访问。先定义指向结构体的指针：struct student *p;</a:t>
            </a:r>
            <a:endParaRPr lang="zh-CN" altLang="en-US" sz="2800">
              <a:solidFill>
                <a:schemeClr val="bg1"/>
              </a:solidFill>
            </a:endParaRPr>
          </a:p>
          <a:p>
            <a:endParaRPr lang="zh-CN" altLang="en-US" sz="2800">
              <a:solidFill>
                <a:schemeClr val="bg1"/>
              </a:solidFill>
            </a:endParaRPr>
          </a:p>
          <a:p>
            <a:r>
              <a:rPr lang="zh-CN" altLang="en-US" sz="2800">
                <a:solidFill>
                  <a:schemeClr val="bg1"/>
                </a:solidFill>
              </a:rPr>
              <a:t>然后可以通过：(*p) . 成员变量   或  p-&gt;成员变量  来访问。//(结构体指针名).结构体成员元素名 都可以写成结构体指针名-&gt;结构体成员元素名。</a:t>
            </a:r>
            <a:endParaRPr lang="zh-CN" altLang="en-US" sz="28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173" y="-32120"/>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Box 5"/>
          <p:cNvSpPr txBox="1"/>
          <p:nvPr/>
        </p:nvSpPr>
        <p:spPr>
          <a:xfrm>
            <a:off x="474305" y="3645024"/>
            <a:ext cx="1896866" cy="646331"/>
          </a:xfrm>
          <a:prstGeom prst="rect">
            <a:avLst/>
          </a:prstGeom>
          <a:noFill/>
        </p:spPr>
        <p:txBody>
          <a:bodyPr wrap="none" rtlCol="0">
            <a:spAutoFit/>
          </a:bodyPr>
          <a:lstStyle/>
          <a:p>
            <a:r>
              <a:rPr lang="en-US" altLang="zh-CN" sz="3600" b="1" dirty="0" smtClean="0">
                <a:solidFill>
                  <a:srgbClr val="0070C0"/>
                </a:solidFill>
              </a:rPr>
              <a:t>Contents</a:t>
            </a:r>
            <a:endParaRPr lang="zh-CN" altLang="en-US" sz="3600" b="1" dirty="0">
              <a:solidFill>
                <a:srgbClr val="0070C0"/>
              </a:solidFill>
            </a:endParaRPr>
          </a:p>
        </p:txBody>
      </p:sp>
      <p:sp>
        <p:nvSpPr>
          <p:cNvPr id="20" name="TextBox 6"/>
          <p:cNvSpPr txBox="1"/>
          <p:nvPr/>
        </p:nvSpPr>
        <p:spPr>
          <a:xfrm>
            <a:off x="637908" y="2492896"/>
            <a:ext cx="1569660" cy="923330"/>
          </a:xfrm>
          <a:prstGeom prst="rect">
            <a:avLst/>
          </a:prstGeom>
          <a:solidFill>
            <a:srgbClr val="0070C0"/>
          </a:solidFill>
        </p:spPr>
        <p:txBody>
          <a:bodyPr wrap="none" rtlCol="0">
            <a:spAutoFit/>
          </a:bodyPr>
          <a:lstStyle/>
          <a:p>
            <a:r>
              <a:rPr lang="zh-CN" altLang="en-US" sz="5400" b="1" dirty="0" smtClean="0">
                <a:solidFill>
                  <a:schemeClr val="bg1"/>
                </a:solidFill>
                <a:latin typeface="微软雅黑" panose="020B0503020204020204" pitchFamily="34" charset="-122"/>
                <a:ea typeface="微软雅黑" panose="020B0503020204020204" pitchFamily="34" charset="-122"/>
              </a:rPr>
              <a:t>目录</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sp>
        <p:nvSpPr>
          <p:cNvPr id="8" name="椭圆 7"/>
          <p:cNvSpPr/>
          <p:nvPr/>
        </p:nvSpPr>
        <p:spPr>
          <a:xfrm>
            <a:off x="6168008" y="2202309"/>
            <a:ext cx="216024" cy="216024"/>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anose="020B0503020204020204" pitchFamily="34" charset="-122"/>
              <a:ea typeface="微软雅黑" panose="020B0503020204020204" pitchFamily="34" charset="-122"/>
            </a:endParaRPr>
          </a:p>
        </p:txBody>
      </p:sp>
      <p:sp>
        <p:nvSpPr>
          <p:cNvPr id="9" name="矩形 8"/>
          <p:cNvSpPr/>
          <p:nvPr/>
        </p:nvSpPr>
        <p:spPr>
          <a:xfrm>
            <a:off x="6600056" y="2132856"/>
            <a:ext cx="4032448" cy="354930"/>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结构体定义</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0" name="椭圆 9"/>
          <p:cNvSpPr/>
          <p:nvPr/>
        </p:nvSpPr>
        <p:spPr>
          <a:xfrm>
            <a:off x="6168008" y="3138413"/>
            <a:ext cx="216024" cy="216024"/>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anose="020B0503020204020204" pitchFamily="34" charset="-122"/>
              <a:ea typeface="微软雅黑" panose="020B0503020204020204" pitchFamily="34" charset="-122"/>
            </a:endParaRPr>
          </a:p>
        </p:txBody>
      </p:sp>
      <p:sp>
        <p:nvSpPr>
          <p:cNvPr id="11" name="矩形 10"/>
          <p:cNvSpPr/>
          <p:nvPr/>
        </p:nvSpPr>
        <p:spPr>
          <a:xfrm>
            <a:off x="6600056" y="3068960"/>
            <a:ext cx="4032448" cy="354930"/>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smtClean="0">
                <a:solidFill>
                  <a:schemeClr val="bg1"/>
                </a:solidFill>
                <a:latin typeface="微软雅黑" panose="020B0503020204020204" pitchFamily="34" charset="-122"/>
                <a:ea typeface="微软雅黑" panose="020B0503020204020204" pitchFamily="34" charset="-122"/>
              </a:rPr>
              <a:t>typedef</a:t>
            </a:r>
            <a:r>
              <a:rPr lang="zh-CN" altLang="en-US" sz="2000" b="1" dirty="0" smtClean="0">
                <a:solidFill>
                  <a:schemeClr val="bg1"/>
                </a:solidFill>
                <a:latin typeface="微软雅黑" panose="020B0503020204020204" pitchFamily="34" charset="-122"/>
                <a:ea typeface="微软雅黑" panose="020B0503020204020204" pitchFamily="34" charset="-122"/>
              </a:rPr>
              <a:t>声明</a:t>
            </a:r>
            <a:endParaRPr lang="zh-CN" altLang="en-US" sz="2000" b="1" dirty="0" smtClean="0">
              <a:solidFill>
                <a:schemeClr val="bg1"/>
              </a:solidFill>
              <a:latin typeface="微软雅黑" panose="020B0503020204020204" pitchFamily="34" charset="-122"/>
              <a:ea typeface="微软雅黑" panose="020B0503020204020204" pitchFamily="34" charset="-122"/>
            </a:endParaRPr>
          </a:p>
        </p:txBody>
      </p:sp>
      <p:sp>
        <p:nvSpPr>
          <p:cNvPr id="12" name="椭圆 11"/>
          <p:cNvSpPr/>
          <p:nvPr/>
        </p:nvSpPr>
        <p:spPr>
          <a:xfrm>
            <a:off x="6168008" y="4074517"/>
            <a:ext cx="216024" cy="216024"/>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anose="020B0503020204020204" pitchFamily="34" charset="-122"/>
              <a:ea typeface="微软雅黑" panose="020B0503020204020204" pitchFamily="34" charset="-122"/>
            </a:endParaRPr>
          </a:p>
        </p:txBody>
      </p:sp>
      <p:sp>
        <p:nvSpPr>
          <p:cNvPr id="13" name="矩形 12"/>
          <p:cNvSpPr/>
          <p:nvPr/>
        </p:nvSpPr>
        <p:spPr>
          <a:xfrm>
            <a:off x="6600056" y="4005064"/>
            <a:ext cx="4032448" cy="354930"/>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结构体使用</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4" name="椭圆 13"/>
          <p:cNvSpPr/>
          <p:nvPr/>
        </p:nvSpPr>
        <p:spPr>
          <a:xfrm>
            <a:off x="6168008" y="5010621"/>
            <a:ext cx="216024" cy="216024"/>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anose="020B0503020204020204" pitchFamily="34" charset="-122"/>
              <a:ea typeface="微软雅黑" panose="020B0503020204020204" pitchFamily="34" charset="-122"/>
            </a:endParaRPr>
          </a:p>
        </p:txBody>
      </p:sp>
      <p:sp>
        <p:nvSpPr>
          <p:cNvPr id="15" name="矩形 14"/>
          <p:cNvSpPr/>
          <p:nvPr/>
        </p:nvSpPr>
        <p:spPr>
          <a:xfrm>
            <a:off x="6600056" y="4941168"/>
            <a:ext cx="4032448" cy="354930"/>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结构体所需要的空间</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0-#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anim calcmode="lin" valueType="num">
                                      <p:cBhvr>
                                        <p:cTn id="13" dur="500" fill="hold"/>
                                        <p:tgtEl>
                                          <p:spTgt spid="20"/>
                                        </p:tgtEl>
                                        <p:attrNameLst>
                                          <p:attrName>ppt_x</p:attrName>
                                        </p:attrNameLst>
                                      </p:cBhvr>
                                      <p:tavLst>
                                        <p:tav tm="0">
                                          <p:val>
                                            <p:strVal val="#ppt_x"/>
                                          </p:val>
                                        </p:tav>
                                        <p:tav tm="100000">
                                          <p:val>
                                            <p:strVal val="#ppt_x"/>
                                          </p:val>
                                        </p:tav>
                                      </p:tavLst>
                                    </p:anim>
                                    <p:anim calcmode="lin" valueType="num">
                                      <p:cBhvr>
                                        <p:cTn id="14" dur="500" fill="hold"/>
                                        <p:tgtEl>
                                          <p:spTgt spid="20"/>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p:cTn id="18" dur="500" fill="hold"/>
                                        <p:tgtEl>
                                          <p:spTgt spid="19"/>
                                        </p:tgtEl>
                                        <p:attrNameLst>
                                          <p:attrName>ppt_w</p:attrName>
                                        </p:attrNameLst>
                                      </p:cBhvr>
                                      <p:tavLst>
                                        <p:tav tm="0">
                                          <p:val>
                                            <p:fltVal val="0"/>
                                          </p:val>
                                        </p:tav>
                                        <p:tav tm="100000">
                                          <p:val>
                                            <p:strVal val="#ppt_w"/>
                                          </p:val>
                                        </p:tav>
                                      </p:tavLst>
                                    </p:anim>
                                    <p:anim calcmode="lin" valueType="num">
                                      <p:cBhvr>
                                        <p:cTn id="19" dur="500" fill="hold"/>
                                        <p:tgtEl>
                                          <p:spTgt spid="19"/>
                                        </p:tgtEl>
                                        <p:attrNameLst>
                                          <p:attrName>ppt_h</p:attrName>
                                        </p:attrNameLst>
                                      </p:cBhvr>
                                      <p:tavLst>
                                        <p:tav tm="0">
                                          <p:val>
                                            <p:fltVal val="0"/>
                                          </p:val>
                                        </p:tav>
                                        <p:tav tm="100000">
                                          <p:val>
                                            <p:strVal val="#ppt_h"/>
                                          </p:val>
                                        </p:tav>
                                      </p:tavLst>
                                    </p:anim>
                                    <p:animEffect transition="in" filter="fade">
                                      <p:cBhvr>
                                        <p:cTn id="20" dur="500"/>
                                        <p:tgtEl>
                                          <p:spTgt spid="19"/>
                                        </p:tgtEl>
                                      </p:cBhvr>
                                    </p:animEffect>
                                  </p:childTnLst>
                                </p:cTn>
                              </p:par>
                            </p:childTnLst>
                          </p:cTn>
                        </p:par>
                        <p:par>
                          <p:cTn id="21" fill="hold">
                            <p:stCondLst>
                              <p:cond delay="1500"/>
                            </p:stCondLst>
                            <p:childTnLst>
                              <p:par>
                                <p:cTn id="22" presetID="6" presetClass="entr" presetSubtype="16"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circle(in)">
                                      <p:cBhvr>
                                        <p:cTn id="24" dur="500"/>
                                        <p:tgtEl>
                                          <p:spTgt spid="8"/>
                                        </p:tgtEl>
                                      </p:cBhvr>
                                    </p:animEffect>
                                  </p:childTnLst>
                                </p:cTn>
                              </p:par>
                            </p:childTnLst>
                          </p:cTn>
                        </p:par>
                        <p:par>
                          <p:cTn id="25" fill="hold">
                            <p:stCondLst>
                              <p:cond delay="2000"/>
                            </p:stCondLst>
                            <p:childTnLst>
                              <p:par>
                                <p:cTn id="26" presetID="2" presetClass="entr" presetSubtype="2" fill="hold" grpId="0" nodeType="after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additive="base">
                                        <p:cTn id="28" dur="500" fill="hold"/>
                                        <p:tgtEl>
                                          <p:spTgt spid="9"/>
                                        </p:tgtEl>
                                        <p:attrNameLst>
                                          <p:attrName>ppt_x</p:attrName>
                                        </p:attrNameLst>
                                      </p:cBhvr>
                                      <p:tavLst>
                                        <p:tav tm="0">
                                          <p:val>
                                            <p:strVal val="1+#ppt_w/2"/>
                                          </p:val>
                                        </p:tav>
                                        <p:tav tm="100000">
                                          <p:val>
                                            <p:strVal val="#ppt_x"/>
                                          </p:val>
                                        </p:tav>
                                      </p:tavLst>
                                    </p:anim>
                                    <p:anim calcmode="lin" valueType="num">
                                      <p:cBhvr additive="base">
                                        <p:cTn id="29" dur="500" fill="hold"/>
                                        <p:tgtEl>
                                          <p:spTgt spid="9"/>
                                        </p:tgtEl>
                                        <p:attrNameLst>
                                          <p:attrName>ppt_y</p:attrName>
                                        </p:attrNameLst>
                                      </p:cBhvr>
                                      <p:tavLst>
                                        <p:tav tm="0">
                                          <p:val>
                                            <p:strVal val="#ppt_y"/>
                                          </p:val>
                                        </p:tav>
                                        <p:tav tm="100000">
                                          <p:val>
                                            <p:strVal val="#ppt_y"/>
                                          </p:val>
                                        </p:tav>
                                      </p:tavLst>
                                    </p:anim>
                                  </p:childTnLst>
                                </p:cTn>
                              </p:par>
                            </p:childTnLst>
                          </p:cTn>
                        </p:par>
                        <p:par>
                          <p:cTn id="30" fill="hold">
                            <p:stCondLst>
                              <p:cond delay="2500"/>
                            </p:stCondLst>
                            <p:childTnLst>
                              <p:par>
                                <p:cTn id="31" presetID="6" presetClass="entr" presetSubtype="16"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circle(in)">
                                      <p:cBhvr>
                                        <p:cTn id="33" dur="500"/>
                                        <p:tgtEl>
                                          <p:spTgt spid="10"/>
                                        </p:tgtEl>
                                      </p:cBhvr>
                                    </p:animEffect>
                                  </p:childTnLst>
                                </p:cTn>
                              </p:par>
                            </p:childTnLst>
                          </p:cTn>
                        </p:par>
                        <p:par>
                          <p:cTn id="34" fill="hold">
                            <p:stCondLst>
                              <p:cond delay="3000"/>
                            </p:stCondLst>
                            <p:childTnLst>
                              <p:par>
                                <p:cTn id="35" presetID="2" presetClass="entr" presetSubtype="2" fill="hold" grpId="0" nodeType="after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1+#ppt_w/2"/>
                                          </p:val>
                                        </p:tav>
                                        <p:tav tm="100000">
                                          <p:val>
                                            <p:strVal val="#ppt_x"/>
                                          </p:val>
                                        </p:tav>
                                      </p:tavLst>
                                    </p:anim>
                                    <p:anim calcmode="lin" valueType="num">
                                      <p:cBhvr additive="base">
                                        <p:cTn id="38" dur="500" fill="hold"/>
                                        <p:tgtEl>
                                          <p:spTgt spid="11"/>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6" presetClass="entr" presetSubtype="16" fill="hold" grpId="0" nodeType="after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circle(in)">
                                      <p:cBhvr>
                                        <p:cTn id="42" dur="500"/>
                                        <p:tgtEl>
                                          <p:spTgt spid="12"/>
                                        </p:tgtEl>
                                      </p:cBhvr>
                                    </p:animEffect>
                                  </p:childTnLst>
                                </p:cTn>
                              </p:par>
                            </p:childTnLst>
                          </p:cTn>
                        </p:par>
                        <p:par>
                          <p:cTn id="43" fill="hold">
                            <p:stCondLst>
                              <p:cond delay="4000"/>
                            </p:stCondLst>
                            <p:childTnLst>
                              <p:par>
                                <p:cTn id="44" presetID="2" presetClass="entr" presetSubtype="2" fill="hold" grpId="0" nodeType="afterEffect">
                                  <p:stCondLst>
                                    <p:cond delay="0"/>
                                  </p:stCondLst>
                                  <p:childTnLst>
                                    <p:set>
                                      <p:cBhvr>
                                        <p:cTn id="45" dur="1" fill="hold">
                                          <p:stCondLst>
                                            <p:cond delay="0"/>
                                          </p:stCondLst>
                                        </p:cTn>
                                        <p:tgtEl>
                                          <p:spTgt spid="13"/>
                                        </p:tgtEl>
                                        <p:attrNameLst>
                                          <p:attrName>style.visibility</p:attrName>
                                        </p:attrNameLst>
                                      </p:cBhvr>
                                      <p:to>
                                        <p:strVal val="visible"/>
                                      </p:to>
                                    </p:set>
                                    <p:anim calcmode="lin" valueType="num">
                                      <p:cBhvr additive="base">
                                        <p:cTn id="46" dur="500" fill="hold"/>
                                        <p:tgtEl>
                                          <p:spTgt spid="13"/>
                                        </p:tgtEl>
                                        <p:attrNameLst>
                                          <p:attrName>ppt_x</p:attrName>
                                        </p:attrNameLst>
                                      </p:cBhvr>
                                      <p:tavLst>
                                        <p:tav tm="0">
                                          <p:val>
                                            <p:strVal val="1+#ppt_w/2"/>
                                          </p:val>
                                        </p:tav>
                                        <p:tav tm="100000">
                                          <p:val>
                                            <p:strVal val="#ppt_x"/>
                                          </p:val>
                                        </p:tav>
                                      </p:tavLst>
                                    </p:anim>
                                    <p:anim calcmode="lin" valueType="num">
                                      <p:cBhvr additive="base">
                                        <p:cTn id="47" dur="500" fill="hold"/>
                                        <p:tgtEl>
                                          <p:spTgt spid="13"/>
                                        </p:tgtEl>
                                        <p:attrNameLst>
                                          <p:attrName>ppt_y</p:attrName>
                                        </p:attrNameLst>
                                      </p:cBhvr>
                                      <p:tavLst>
                                        <p:tav tm="0">
                                          <p:val>
                                            <p:strVal val="#ppt_y"/>
                                          </p:val>
                                        </p:tav>
                                        <p:tav tm="100000">
                                          <p:val>
                                            <p:strVal val="#ppt_y"/>
                                          </p:val>
                                        </p:tav>
                                      </p:tavLst>
                                    </p:anim>
                                  </p:childTnLst>
                                </p:cTn>
                              </p:par>
                            </p:childTnLst>
                          </p:cTn>
                        </p:par>
                        <p:par>
                          <p:cTn id="48" fill="hold">
                            <p:stCondLst>
                              <p:cond delay="4500"/>
                            </p:stCondLst>
                            <p:childTnLst>
                              <p:par>
                                <p:cTn id="49" presetID="6" presetClass="entr" presetSubtype="16" fill="hold" grpId="0" nodeType="after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circle(in)">
                                      <p:cBhvr>
                                        <p:cTn id="51" dur="500"/>
                                        <p:tgtEl>
                                          <p:spTgt spid="14"/>
                                        </p:tgtEl>
                                      </p:cBhvr>
                                    </p:animEffect>
                                  </p:childTnLst>
                                </p:cTn>
                              </p:par>
                            </p:childTnLst>
                          </p:cTn>
                        </p:par>
                        <p:par>
                          <p:cTn id="52" fill="hold">
                            <p:stCondLst>
                              <p:cond delay="5000"/>
                            </p:stCondLst>
                            <p:childTnLst>
                              <p:par>
                                <p:cTn id="53" presetID="2" presetClass="entr" presetSubtype="2" fill="hold" grpId="0" nodeType="after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500" fill="hold"/>
                                        <p:tgtEl>
                                          <p:spTgt spid="15"/>
                                        </p:tgtEl>
                                        <p:attrNameLst>
                                          <p:attrName>ppt_x</p:attrName>
                                        </p:attrNameLst>
                                      </p:cBhvr>
                                      <p:tavLst>
                                        <p:tav tm="0">
                                          <p:val>
                                            <p:strVal val="1+#ppt_w/2"/>
                                          </p:val>
                                        </p:tav>
                                        <p:tav tm="100000">
                                          <p:val>
                                            <p:strVal val="#ppt_x"/>
                                          </p:val>
                                        </p:tav>
                                      </p:tavLst>
                                    </p:anim>
                                    <p:anim calcmode="lin" valueType="num">
                                      <p:cBhvr additive="base">
                                        <p:cTn id="56"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19" grpId="0"/>
      <p:bldP spid="20" grpId="0" animBg="1"/>
      <p:bldP spid="8" grpId="0" animBg="1"/>
      <p:bldP spid="9" grpId="0" animBg="1"/>
      <p:bldP spid="10" grpId="0" animBg="1"/>
      <p:bldP spid="11" grpId="0" animBg="1"/>
      <p:bldP spid="12" grpId="0" animBg="1"/>
      <p:bldP spid="13" grpId="0" animBg="1"/>
      <p:bldP spid="14" grpId="0" animBg="1"/>
      <p:bldP spid="1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36368" y="-37835"/>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6"/>
          <p:cNvSpPr txBox="1"/>
          <p:nvPr/>
        </p:nvSpPr>
        <p:spPr>
          <a:xfrm>
            <a:off x="176898" y="3283471"/>
            <a:ext cx="2681605" cy="645160"/>
          </a:xfrm>
          <a:prstGeom prst="rect">
            <a:avLst/>
          </a:prstGeom>
          <a:solidFill>
            <a:srgbClr val="0070C0"/>
          </a:solidFill>
        </p:spPr>
        <p:txBody>
          <a:bodyPr wrap="none" rtlCol="0">
            <a:spAutoFit/>
          </a:bodyPr>
          <a:lstStyle/>
          <a:p>
            <a:pPr algn="l"/>
            <a:r>
              <a:rPr lang="zh-CN" altLang="en-US" sz="3600" b="1" dirty="0" smtClean="0">
                <a:solidFill>
                  <a:schemeClr val="bg1"/>
                </a:solidFill>
                <a:latin typeface="微软雅黑" panose="020B0503020204020204" pitchFamily="34" charset="-122"/>
                <a:ea typeface="微软雅黑" panose="020B0503020204020204" pitchFamily="34" charset="-122"/>
              </a:rPr>
              <a:t>L</a:t>
            </a:r>
            <a:r>
              <a:rPr lang="en-US" altLang="zh-CN" sz="3600" b="1" dirty="0" smtClean="0">
                <a:solidFill>
                  <a:schemeClr val="bg1"/>
                </a:solidFill>
                <a:latin typeface="微软雅黑" panose="020B0503020204020204" pitchFamily="34" charset="-122"/>
                <a:ea typeface="微软雅黑" panose="020B0503020204020204" pitchFamily="34" charset="-122"/>
              </a:rPr>
              <a:t>AST PART</a:t>
            </a:r>
            <a:endParaRPr lang="zh-CN" altLang="en-US" sz="3600" b="1" dirty="0" smtClean="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4727848" y="3212976"/>
            <a:ext cx="6120680" cy="786978"/>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smtClean="0">
                <a:solidFill>
                  <a:schemeClr val="bg1"/>
                </a:solidFill>
                <a:latin typeface="微软雅黑" panose="020B0503020204020204" pitchFamily="34" charset="-122"/>
                <a:ea typeface="微软雅黑" panose="020B0503020204020204" pitchFamily="34" charset="-122"/>
              </a:rPr>
              <a:t>结构体所需要的空间</a:t>
            </a:r>
            <a:endParaRPr lang="zh-CN" altLang="en-US" sz="32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星空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17" y="0"/>
            <a:ext cx="12192001"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descr="20180129214827999"/>
          <p:cNvPicPr>
            <a:picLocks noChangeAspect="1"/>
          </p:cNvPicPr>
          <p:nvPr/>
        </p:nvPicPr>
        <p:blipFill>
          <a:blip r:embed="rId2"/>
          <a:stretch>
            <a:fillRect/>
          </a:stretch>
        </p:blipFill>
        <p:spPr>
          <a:xfrm>
            <a:off x="3724910" y="1066800"/>
            <a:ext cx="7450455" cy="4288790"/>
          </a:xfrm>
          <a:prstGeom prst="rect">
            <a:avLst/>
          </a:prstGeom>
        </p:spPr>
      </p:pic>
      <p:sp>
        <p:nvSpPr>
          <p:cNvPr id="5" name="文本框 4"/>
          <p:cNvSpPr txBox="1"/>
          <p:nvPr/>
        </p:nvSpPr>
        <p:spPr>
          <a:xfrm>
            <a:off x="591185" y="1332230"/>
            <a:ext cx="3000375" cy="4892675"/>
          </a:xfrm>
          <a:prstGeom prst="rect">
            <a:avLst/>
          </a:prstGeom>
          <a:noFill/>
        </p:spPr>
        <p:txBody>
          <a:bodyPr wrap="square" rtlCol="0">
            <a:spAutoFit/>
          </a:bodyPr>
          <a:p>
            <a:r>
              <a:rPr lang="zh-CN" altLang="en-US" sz="2400">
                <a:solidFill>
                  <a:schemeClr val="bg1"/>
                </a:solidFill>
              </a:rPr>
              <a:t>struct data_test {</a:t>
            </a:r>
            <a:endParaRPr lang="zh-CN" altLang="en-US" sz="2400">
              <a:solidFill>
                <a:schemeClr val="bg1"/>
              </a:solidFill>
            </a:endParaRPr>
          </a:p>
          <a:p>
            <a:r>
              <a:rPr lang="zh-CN" altLang="en-US" sz="2400">
                <a:solidFill>
                  <a:schemeClr val="bg1"/>
                </a:solidFill>
              </a:rPr>
              <a:t>	char a;</a:t>
            </a:r>
            <a:endParaRPr lang="zh-CN" altLang="en-US" sz="2400">
              <a:solidFill>
                <a:schemeClr val="bg1"/>
              </a:solidFill>
            </a:endParaRPr>
          </a:p>
          <a:p>
            <a:r>
              <a:rPr lang="zh-CN" altLang="en-US" sz="2400">
                <a:solidFill>
                  <a:schemeClr val="bg1"/>
                </a:solidFill>
              </a:rPr>
              <a:t>	short b;</a:t>
            </a:r>
            <a:endParaRPr lang="zh-CN" altLang="en-US" sz="2400">
              <a:solidFill>
                <a:schemeClr val="bg1"/>
              </a:solidFill>
            </a:endParaRPr>
          </a:p>
          <a:p>
            <a:r>
              <a:rPr lang="zh-CN" altLang="en-US" sz="2400">
                <a:solidFill>
                  <a:schemeClr val="bg1"/>
                </a:solidFill>
              </a:rPr>
              <a:t>	char c[2];</a:t>
            </a:r>
            <a:endParaRPr lang="zh-CN" altLang="en-US" sz="2400">
              <a:solidFill>
                <a:schemeClr val="bg1"/>
              </a:solidFill>
            </a:endParaRPr>
          </a:p>
          <a:p>
            <a:r>
              <a:rPr lang="zh-CN" altLang="en-US" sz="2400">
                <a:solidFill>
                  <a:schemeClr val="bg1"/>
                </a:solidFill>
              </a:rPr>
              <a:t>	double d;</a:t>
            </a:r>
            <a:endParaRPr lang="zh-CN" altLang="en-US" sz="2400">
              <a:solidFill>
                <a:schemeClr val="bg1"/>
              </a:solidFill>
            </a:endParaRPr>
          </a:p>
          <a:p>
            <a:r>
              <a:rPr lang="zh-CN" altLang="en-US" sz="2400">
                <a:solidFill>
                  <a:schemeClr val="bg1"/>
                </a:solidFill>
              </a:rPr>
              <a:t>	char e;</a:t>
            </a:r>
            <a:endParaRPr lang="zh-CN" altLang="en-US" sz="2400">
              <a:solidFill>
                <a:schemeClr val="bg1"/>
              </a:solidFill>
            </a:endParaRPr>
          </a:p>
          <a:p>
            <a:r>
              <a:rPr lang="zh-CN" altLang="en-US" sz="2400">
                <a:solidFill>
                  <a:schemeClr val="bg1"/>
                </a:solidFill>
              </a:rPr>
              <a:t>	int f;</a:t>
            </a:r>
            <a:endParaRPr lang="zh-CN" altLang="en-US" sz="2400">
              <a:solidFill>
                <a:schemeClr val="bg1"/>
              </a:solidFill>
            </a:endParaRPr>
          </a:p>
          <a:p>
            <a:r>
              <a:rPr lang="zh-CN" altLang="en-US" sz="2400">
                <a:solidFill>
                  <a:schemeClr val="bg1"/>
                </a:solidFill>
              </a:rPr>
              <a:t>	char g</a:t>
            </a:r>
            <a:endParaRPr lang="zh-CN" altLang="en-US" sz="2400">
              <a:solidFill>
                <a:schemeClr val="bg1"/>
              </a:solidFill>
            </a:endParaRPr>
          </a:p>
          <a:p>
            <a:r>
              <a:rPr lang="zh-CN" altLang="en-US" sz="2400">
                <a:solidFill>
                  <a:schemeClr val="bg1"/>
                </a:solidFill>
              </a:rPr>
              <a:t>} data;</a:t>
            </a:r>
            <a:endParaRPr lang="zh-CN" altLang="en-US" sz="2400">
              <a:solidFill>
                <a:schemeClr val="bg1"/>
              </a:solidFill>
            </a:endParaRPr>
          </a:p>
          <a:p>
            <a:r>
              <a:rPr lang="en-US" altLang="zh-CN" sz="2400">
                <a:solidFill>
                  <a:schemeClr val="bg1"/>
                </a:solidFill>
              </a:rPr>
              <a:t>//int</a:t>
            </a:r>
            <a:r>
              <a:rPr lang="zh-CN" altLang="en-US" sz="2400">
                <a:solidFill>
                  <a:schemeClr val="bg1"/>
                </a:solidFill>
              </a:rPr>
              <a:t>起始地址必须被</a:t>
            </a:r>
            <a:r>
              <a:rPr lang="en-US" altLang="zh-CN" sz="2400">
                <a:solidFill>
                  <a:schemeClr val="bg1"/>
                </a:solidFill>
              </a:rPr>
              <a:t>4</a:t>
            </a:r>
            <a:r>
              <a:rPr lang="zh-CN" altLang="en-US" sz="2400">
                <a:solidFill>
                  <a:schemeClr val="bg1"/>
                </a:solidFill>
              </a:rPr>
              <a:t>整除</a:t>
            </a:r>
            <a:endParaRPr lang="zh-CN" altLang="en-US" sz="2400">
              <a:solidFill>
                <a:schemeClr val="bg1"/>
              </a:solidFill>
            </a:endParaRPr>
          </a:p>
          <a:p>
            <a:r>
              <a:rPr lang="en-US" altLang="zh-CN" sz="2400">
                <a:solidFill>
                  <a:schemeClr val="bg1"/>
                </a:solidFill>
              </a:rPr>
              <a:t>//short</a:t>
            </a:r>
            <a:r>
              <a:rPr lang="zh-CN" altLang="en-US" sz="2400">
                <a:solidFill>
                  <a:schemeClr val="bg1"/>
                </a:solidFill>
              </a:rPr>
              <a:t>起始地址必须被</a:t>
            </a:r>
            <a:r>
              <a:rPr lang="en-US" altLang="zh-CN" sz="2400">
                <a:solidFill>
                  <a:schemeClr val="bg1"/>
                </a:solidFill>
              </a:rPr>
              <a:t>2</a:t>
            </a:r>
            <a:r>
              <a:rPr lang="zh-CN" altLang="en-US" sz="2400">
                <a:solidFill>
                  <a:schemeClr val="bg1"/>
                </a:solidFill>
              </a:rPr>
              <a:t>整除</a:t>
            </a:r>
            <a:endParaRPr lang="zh-CN" altLang="en-US" sz="2400">
              <a:solidFill>
                <a:schemeClr val="bg1"/>
              </a:solidFill>
            </a:endParaRPr>
          </a:p>
        </p:txBody>
      </p:sp>
    </p:spTree>
  </p:cSld>
  <p:clrMapOvr>
    <a:masterClrMapping/>
  </p:clrMapOvr>
  <p:transition spd="slow">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358140" y="921385"/>
            <a:ext cx="6837045" cy="5015865"/>
          </a:xfrm>
          <a:prstGeom prst="rect">
            <a:avLst/>
          </a:prstGeom>
          <a:noFill/>
        </p:spPr>
        <p:txBody>
          <a:bodyPr wrap="square" rtlCol="0" anchor="t">
            <a:spAutoFit/>
          </a:bodyPr>
          <a:p>
            <a:r>
              <a:rPr lang="zh-CN" altLang="en-US" sz="3200">
                <a:solidFill>
                  <a:schemeClr val="bg1"/>
                </a:solidFill>
              </a:rPr>
              <a:t>struct person {</a:t>
            </a:r>
            <a:endParaRPr lang="zh-CN" altLang="en-US" sz="3200">
              <a:solidFill>
                <a:schemeClr val="bg1"/>
              </a:solidFill>
            </a:endParaRPr>
          </a:p>
          <a:p>
            <a:r>
              <a:rPr lang="zh-CN" altLang="en-US" sz="3200">
                <a:solidFill>
                  <a:schemeClr val="bg1"/>
                </a:solidFill>
              </a:rPr>
              <a:t>    char name[20]; //姓名  4个单元</a:t>
            </a:r>
            <a:endParaRPr lang="zh-CN" altLang="en-US" sz="3200">
              <a:solidFill>
                <a:schemeClr val="bg1"/>
              </a:solidFill>
            </a:endParaRPr>
          </a:p>
          <a:p>
            <a:r>
              <a:rPr lang="zh-CN" altLang="en-US" sz="3200">
                <a:solidFill>
                  <a:schemeClr val="bg1"/>
                </a:solidFill>
              </a:rPr>
              <a:t>    int age;       //年龄  1个单元 占用4个字节</a:t>
            </a:r>
            <a:endParaRPr lang="zh-CN" altLang="en-US" sz="3200">
              <a:solidFill>
                <a:schemeClr val="bg1"/>
              </a:solidFill>
            </a:endParaRPr>
          </a:p>
          <a:p>
            <a:r>
              <a:rPr lang="zh-CN" altLang="en-US" sz="3200">
                <a:solidFill>
                  <a:schemeClr val="bg1"/>
                </a:solidFill>
              </a:rPr>
              <a:t>    char gender;   //性别  1个单元 占用1个字节 浪费3个字节（如果够下一个存储则不再申请）</a:t>
            </a:r>
            <a:endParaRPr lang="zh-CN" altLang="en-US" sz="3200">
              <a:solidFill>
                <a:schemeClr val="bg1"/>
              </a:solidFill>
            </a:endParaRPr>
          </a:p>
          <a:p>
            <a:r>
              <a:rPr lang="zh-CN" altLang="en-US" sz="3200">
                <a:solidFill>
                  <a:schemeClr val="bg1"/>
                </a:solidFill>
              </a:rPr>
              <a:t>    float height;  //身高  1个单元 占用4个字节  不够存储再次申请1个单元</a:t>
            </a:r>
            <a:endParaRPr lang="zh-CN" altLang="en-US" sz="3200">
              <a:solidFill>
                <a:schemeClr val="bg1"/>
              </a:solidFill>
            </a:endParaRPr>
          </a:p>
          <a:p>
            <a:r>
              <a:rPr lang="zh-CN" altLang="en-US" sz="3200">
                <a:solidFill>
                  <a:schemeClr val="bg1"/>
                </a:solidFill>
              </a:rPr>
              <a:t>};</a:t>
            </a:r>
            <a:endParaRPr lang="zh-CN" altLang="en-US" sz="320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1390650" y="612775"/>
            <a:ext cx="3783330" cy="5631180"/>
          </a:xfrm>
          <a:prstGeom prst="rect">
            <a:avLst/>
          </a:prstGeom>
          <a:noFill/>
        </p:spPr>
        <p:txBody>
          <a:bodyPr wrap="square" rtlCol="0">
            <a:spAutoFit/>
          </a:bodyPr>
          <a:p>
            <a:r>
              <a:rPr lang="zh-CN" altLang="en-US" sz="2400">
                <a:solidFill>
                  <a:schemeClr val="bg1"/>
                </a:solidFill>
              </a:rPr>
              <a:t>struct </a:t>
            </a:r>
            <a:r>
              <a:rPr lang="en-US" altLang="zh-CN" sz="2400">
                <a:solidFill>
                  <a:schemeClr val="bg1"/>
                </a:solidFill>
              </a:rPr>
              <a:t>x</a:t>
            </a:r>
            <a:r>
              <a:rPr lang="zh-CN" altLang="en-US" sz="2400">
                <a:solidFill>
                  <a:schemeClr val="bg1"/>
                </a:solidFill>
              </a:rPr>
              <a:t>1 {</a:t>
            </a:r>
            <a:endParaRPr lang="zh-CN" altLang="en-US" sz="2400">
              <a:solidFill>
                <a:schemeClr val="bg1"/>
              </a:solidFill>
            </a:endParaRPr>
          </a:p>
          <a:p>
            <a:r>
              <a:rPr lang="zh-CN" altLang="en-US" sz="2400">
                <a:solidFill>
                  <a:schemeClr val="bg1"/>
                </a:solidFill>
              </a:rPr>
              <a:t>    char a;   //1个单元</a:t>
            </a:r>
            <a:endParaRPr lang="zh-CN" altLang="en-US" sz="2400">
              <a:solidFill>
                <a:schemeClr val="bg1"/>
              </a:solidFill>
            </a:endParaRPr>
          </a:p>
          <a:p>
            <a:r>
              <a:rPr lang="zh-CN" altLang="en-US" sz="2400">
                <a:solidFill>
                  <a:schemeClr val="bg1"/>
                </a:solidFill>
              </a:rPr>
              <a:t>    char b;   //足够存储不再次申请</a:t>
            </a:r>
            <a:endParaRPr lang="zh-CN" altLang="en-US" sz="2400">
              <a:solidFill>
                <a:schemeClr val="bg1"/>
              </a:solidFill>
            </a:endParaRPr>
          </a:p>
          <a:p>
            <a:r>
              <a:rPr lang="zh-CN" altLang="en-US" sz="2400">
                <a:solidFill>
                  <a:schemeClr val="bg1"/>
                </a:solidFill>
              </a:rPr>
              <a:t>    int c;    //1个单元</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a:p>
            <a:r>
              <a:rPr lang="zh-CN" altLang="en-US" sz="2400">
                <a:solidFill>
                  <a:schemeClr val="bg1"/>
                </a:solidFill>
              </a:rPr>
              <a:t>8个字节</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struct </a:t>
            </a:r>
            <a:r>
              <a:rPr lang="en-US" altLang="zh-CN" sz="2400">
                <a:solidFill>
                  <a:schemeClr val="bg1"/>
                </a:solidFill>
              </a:rPr>
              <a:t>x</a:t>
            </a:r>
            <a:r>
              <a:rPr lang="zh-CN" altLang="en-US" sz="2400">
                <a:solidFill>
                  <a:schemeClr val="bg1"/>
                </a:solidFill>
              </a:rPr>
              <a:t>2 {</a:t>
            </a:r>
            <a:endParaRPr lang="zh-CN" altLang="en-US" sz="2400">
              <a:solidFill>
                <a:schemeClr val="bg1"/>
              </a:solidFill>
            </a:endParaRPr>
          </a:p>
          <a:p>
            <a:r>
              <a:rPr lang="zh-CN" altLang="en-US" sz="2400">
                <a:solidFill>
                  <a:schemeClr val="bg1"/>
                </a:solidFill>
              </a:rPr>
              <a:t>    char a;    //1个单元</a:t>
            </a:r>
            <a:endParaRPr lang="zh-CN" altLang="en-US" sz="2400">
              <a:solidFill>
                <a:schemeClr val="bg1"/>
              </a:solidFill>
            </a:endParaRPr>
          </a:p>
          <a:p>
            <a:r>
              <a:rPr lang="zh-CN" altLang="en-US" sz="2400">
                <a:solidFill>
                  <a:schemeClr val="bg1"/>
                </a:solidFill>
              </a:rPr>
              <a:t>    int c;     //1个单元  不够存储再次申请</a:t>
            </a:r>
            <a:endParaRPr lang="zh-CN" altLang="en-US" sz="2400">
              <a:solidFill>
                <a:schemeClr val="bg1"/>
              </a:solidFill>
            </a:endParaRPr>
          </a:p>
          <a:p>
            <a:r>
              <a:rPr lang="zh-CN" altLang="en-US" sz="2400">
                <a:solidFill>
                  <a:schemeClr val="bg1"/>
                </a:solidFill>
              </a:rPr>
              <a:t>    char b;    //1个单元</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a:p>
            <a:r>
              <a:rPr lang="zh-CN" altLang="en-US" sz="2400">
                <a:solidFill>
                  <a:schemeClr val="bg1"/>
                </a:solidFill>
              </a:rPr>
              <a:t>12个字节</a:t>
            </a:r>
            <a:endParaRPr lang="zh-CN" altLang="en-US" sz="240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207645" y="687705"/>
            <a:ext cx="8033385" cy="6000750"/>
          </a:xfrm>
          <a:prstGeom prst="rect">
            <a:avLst/>
          </a:prstGeom>
          <a:noFill/>
        </p:spPr>
        <p:txBody>
          <a:bodyPr wrap="square" rtlCol="0">
            <a:spAutoFit/>
          </a:bodyPr>
          <a:p>
            <a:r>
              <a:rPr lang="zh-CN" altLang="en-US" sz="2400">
                <a:solidFill>
                  <a:schemeClr val="bg1"/>
                </a:solidFill>
              </a:rPr>
              <a:t>Description</a:t>
            </a:r>
            <a:endParaRPr lang="zh-CN" altLang="en-US" sz="2400">
              <a:solidFill>
                <a:schemeClr val="bg1"/>
              </a:solidFill>
            </a:endParaRPr>
          </a:p>
          <a:p>
            <a:r>
              <a:rPr lang="zh-CN" altLang="en-US" sz="2400">
                <a:solidFill>
                  <a:schemeClr val="bg1"/>
                </a:solidFill>
              </a:rPr>
              <a:t>利用结构数组处理多个学生信息。给定若干个学生的信息，假设学生信息包括学号、姓名、3门课的成绩，计算每个学生的总分，并按要求进行输出。</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Input</a:t>
            </a:r>
            <a:endParaRPr lang="zh-CN" altLang="en-US" sz="2400">
              <a:solidFill>
                <a:schemeClr val="bg1"/>
              </a:solidFill>
            </a:endParaRPr>
          </a:p>
          <a:p>
            <a:r>
              <a:rPr lang="zh-CN" altLang="en-US" sz="2400">
                <a:solidFill>
                  <a:schemeClr val="bg1"/>
                </a:solidFill>
              </a:rPr>
              <a:t>先输入一个整数n，表示有n个学生的信息。</a:t>
            </a:r>
            <a:endParaRPr lang="zh-CN" altLang="en-US" sz="2400">
              <a:solidFill>
                <a:schemeClr val="bg1"/>
              </a:solidFill>
            </a:endParaRPr>
          </a:p>
          <a:p>
            <a:r>
              <a:rPr lang="zh-CN" altLang="en-US" sz="2400">
                <a:solidFill>
                  <a:schemeClr val="bg1"/>
                </a:solidFill>
              </a:rPr>
              <a:t>接着输入每个学生的学号、姓名以及3门课程的成绩。</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Output</a:t>
            </a:r>
            <a:endParaRPr lang="zh-CN" altLang="en-US" sz="2400">
              <a:solidFill>
                <a:schemeClr val="bg1"/>
              </a:solidFill>
            </a:endParaRPr>
          </a:p>
          <a:p>
            <a:r>
              <a:rPr lang="zh-CN" altLang="en-US" sz="2400">
                <a:solidFill>
                  <a:schemeClr val="bg1"/>
                </a:solidFill>
              </a:rPr>
              <a:t>输出每个学生的学号、姓名以及总分。每个学生的信息占据一行。</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HINT</a:t>
            </a:r>
            <a:endParaRPr lang="zh-CN" altLang="en-US" sz="2400">
              <a:solidFill>
                <a:schemeClr val="bg1"/>
              </a:solidFill>
            </a:endParaRPr>
          </a:p>
          <a:p>
            <a:r>
              <a:rPr lang="zh-CN" altLang="en-US" sz="2400">
                <a:solidFill>
                  <a:schemeClr val="bg1"/>
                </a:solidFill>
              </a:rPr>
              <a:t>假设学生人数不超过100人。学生姓名为长度不超过20的字符。</a:t>
            </a:r>
            <a:endParaRPr lang="zh-CN" altLang="en-US" sz="240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1608455" y="427990"/>
            <a:ext cx="6772910" cy="6000750"/>
          </a:xfrm>
          <a:prstGeom prst="rect">
            <a:avLst/>
          </a:prstGeom>
          <a:noFill/>
        </p:spPr>
        <p:txBody>
          <a:bodyPr wrap="square" rtlCol="0">
            <a:spAutoFit/>
          </a:bodyPr>
          <a:p>
            <a:r>
              <a:rPr lang="zh-CN" altLang="en-US" sz="2400">
                <a:solidFill>
                  <a:schemeClr val="bg1"/>
                </a:solidFill>
              </a:rPr>
              <a:t>Sample Input</a:t>
            </a:r>
            <a:endParaRPr lang="zh-CN" altLang="en-US" sz="2400">
              <a:solidFill>
                <a:schemeClr val="bg1"/>
              </a:solidFill>
            </a:endParaRPr>
          </a:p>
          <a:p>
            <a:r>
              <a:rPr lang="zh-CN" altLang="en-US" sz="2400">
                <a:solidFill>
                  <a:schemeClr val="bg1"/>
                </a:solidFill>
              </a:rPr>
              <a:t>3</a:t>
            </a:r>
            <a:endParaRPr lang="zh-CN" altLang="en-US" sz="2400">
              <a:solidFill>
                <a:schemeClr val="bg1"/>
              </a:solidFill>
            </a:endParaRPr>
          </a:p>
          <a:p>
            <a:r>
              <a:rPr lang="zh-CN" altLang="en-US" sz="2400">
                <a:solidFill>
                  <a:schemeClr val="bg1"/>
                </a:solidFill>
              </a:rPr>
              <a:t>1101</a:t>
            </a:r>
            <a:endParaRPr lang="zh-CN" altLang="en-US" sz="2400">
              <a:solidFill>
                <a:schemeClr val="bg1"/>
              </a:solidFill>
            </a:endParaRPr>
          </a:p>
          <a:p>
            <a:r>
              <a:rPr lang="zh-CN" altLang="en-US" sz="2400">
                <a:solidFill>
                  <a:schemeClr val="bg1"/>
                </a:solidFill>
              </a:rPr>
              <a:t>peter chen</a:t>
            </a:r>
            <a:endParaRPr lang="zh-CN" altLang="en-US" sz="2400">
              <a:solidFill>
                <a:schemeClr val="bg1"/>
              </a:solidFill>
            </a:endParaRPr>
          </a:p>
          <a:p>
            <a:r>
              <a:rPr lang="zh-CN" altLang="en-US" sz="2400">
                <a:solidFill>
                  <a:schemeClr val="bg1"/>
                </a:solidFill>
              </a:rPr>
              <a:t>90 91 92</a:t>
            </a:r>
            <a:endParaRPr lang="zh-CN" altLang="en-US" sz="2400">
              <a:solidFill>
                <a:schemeClr val="bg1"/>
              </a:solidFill>
            </a:endParaRPr>
          </a:p>
          <a:p>
            <a:r>
              <a:rPr lang="zh-CN" altLang="en-US" sz="2400">
                <a:solidFill>
                  <a:schemeClr val="bg1"/>
                </a:solidFill>
              </a:rPr>
              <a:t>1102</a:t>
            </a:r>
            <a:endParaRPr lang="zh-CN" altLang="en-US" sz="2400">
              <a:solidFill>
                <a:schemeClr val="bg1"/>
              </a:solidFill>
            </a:endParaRPr>
          </a:p>
          <a:p>
            <a:r>
              <a:rPr lang="zh-CN" altLang="en-US" sz="2400">
                <a:solidFill>
                  <a:schemeClr val="bg1"/>
                </a:solidFill>
              </a:rPr>
              <a:t>susan wang</a:t>
            </a:r>
            <a:endParaRPr lang="zh-CN" altLang="en-US" sz="2400">
              <a:solidFill>
                <a:schemeClr val="bg1"/>
              </a:solidFill>
            </a:endParaRPr>
          </a:p>
          <a:p>
            <a:r>
              <a:rPr lang="zh-CN" altLang="en-US" sz="2400">
                <a:solidFill>
                  <a:schemeClr val="bg1"/>
                </a:solidFill>
              </a:rPr>
              <a:t>87 88 89</a:t>
            </a:r>
            <a:endParaRPr lang="zh-CN" altLang="en-US" sz="2400">
              <a:solidFill>
                <a:schemeClr val="bg1"/>
              </a:solidFill>
            </a:endParaRPr>
          </a:p>
          <a:p>
            <a:r>
              <a:rPr lang="zh-CN" altLang="en-US" sz="2400">
                <a:solidFill>
                  <a:schemeClr val="bg1"/>
                </a:solidFill>
              </a:rPr>
              <a:t>1103</a:t>
            </a:r>
            <a:endParaRPr lang="zh-CN" altLang="en-US" sz="2400">
              <a:solidFill>
                <a:schemeClr val="bg1"/>
              </a:solidFill>
            </a:endParaRPr>
          </a:p>
          <a:p>
            <a:r>
              <a:rPr lang="zh-CN" altLang="en-US" sz="2400">
                <a:solidFill>
                  <a:schemeClr val="bg1"/>
                </a:solidFill>
              </a:rPr>
              <a:t>anney li</a:t>
            </a:r>
            <a:endParaRPr lang="zh-CN" altLang="en-US" sz="2400">
              <a:solidFill>
                <a:schemeClr val="bg1"/>
              </a:solidFill>
            </a:endParaRPr>
          </a:p>
          <a:p>
            <a:r>
              <a:rPr lang="zh-CN" altLang="en-US" sz="2400">
                <a:solidFill>
                  <a:schemeClr val="bg1"/>
                </a:solidFill>
              </a:rPr>
              <a:t>86 85 84</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Sample Output</a:t>
            </a:r>
            <a:endParaRPr lang="zh-CN" altLang="en-US" sz="2400">
              <a:solidFill>
                <a:schemeClr val="bg1"/>
              </a:solidFill>
            </a:endParaRPr>
          </a:p>
          <a:p>
            <a:r>
              <a:rPr lang="zh-CN" altLang="en-US" sz="2400">
                <a:solidFill>
                  <a:schemeClr val="bg1"/>
                </a:solidFill>
              </a:rPr>
              <a:t>1101 peter chen 273</a:t>
            </a:r>
            <a:endParaRPr lang="zh-CN" altLang="en-US" sz="2400">
              <a:solidFill>
                <a:schemeClr val="bg1"/>
              </a:solidFill>
            </a:endParaRPr>
          </a:p>
          <a:p>
            <a:r>
              <a:rPr lang="zh-CN" altLang="en-US" sz="2400">
                <a:solidFill>
                  <a:schemeClr val="bg1"/>
                </a:solidFill>
              </a:rPr>
              <a:t>1102 susan wang 264</a:t>
            </a:r>
            <a:endParaRPr lang="zh-CN" altLang="en-US" sz="2400">
              <a:solidFill>
                <a:schemeClr val="bg1"/>
              </a:solidFill>
            </a:endParaRPr>
          </a:p>
          <a:p>
            <a:r>
              <a:rPr lang="zh-CN" altLang="en-US" sz="2400">
                <a:solidFill>
                  <a:schemeClr val="bg1"/>
                </a:solidFill>
              </a:rPr>
              <a:t>1103 anney li 255</a:t>
            </a:r>
            <a:endParaRPr lang="zh-CN" altLang="en-US" sz="240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BEBA8EAE-BF5A-486C-A8C5-ECC9F3942E4B}">
                <a14:imgProps xmlns:a14="http://schemas.microsoft.com/office/drawing/2010/main">
                  <a14:imgLayer r:embed="rId2">
                    <a14:imgEffect>
                      <a14:brightnessContrast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3" name="矩形 2"/>
          <p:cNvSpPr/>
          <p:nvPr/>
        </p:nvSpPr>
        <p:spPr>
          <a:xfrm>
            <a:off x="4439816" y="2708920"/>
            <a:ext cx="3877985" cy="1569660"/>
          </a:xfrm>
          <a:prstGeom prst="rect">
            <a:avLst/>
          </a:prstGeom>
        </p:spPr>
        <p:txBody>
          <a:bodyPr wrap="none">
            <a:spAutoFit/>
          </a:bodyPr>
          <a:lstStyle/>
          <a:p>
            <a:r>
              <a:rPr lang="zh-CN" altLang="en-US" sz="9600" b="1" dirty="0" smtClean="0">
                <a:solidFill>
                  <a:schemeClr val="bg1"/>
                </a:solidFill>
                <a:latin typeface="微软雅黑" panose="020B0503020204020204" pitchFamily="34" charset="-122"/>
                <a:ea typeface="微软雅黑" panose="020B0503020204020204" pitchFamily="34" charset="-122"/>
              </a:rPr>
              <a:t>谢谢！</a:t>
            </a:r>
            <a:endParaRPr lang="zh-CN" altLang="en-US" sz="96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36368" y="-37835"/>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6"/>
          <p:cNvSpPr txBox="1"/>
          <p:nvPr/>
        </p:nvSpPr>
        <p:spPr>
          <a:xfrm>
            <a:off x="196583" y="3314586"/>
            <a:ext cx="2642870" cy="583565"/>
          </a:xfrm>
          <a:prstGeom prst="rect">
            <a:avLst/>
          </a:prstGeom>
          <a:solidFill>
            <a:srgbClr val="0070C0"/>
          </a:solidFill>
        </p:spPr>
        <p:txBody>
          <a:bodyPr wrap="none" rtlCol="0">
            <a:spAutoFit/>
          </a:bodyPr>
          <a:lstStyle/>
          <a:p>
            <a:pPr algn="l"/>
            <a:r>
              <a:rPr sz="3200" b="1" dirty="0" smtClean="0">
                <a:solidFill>
                  <a:schemeClr val="bg1"/>
                </a:solidFill>
                <a:latin typeface="微软雅黑" panose="020B0503020204020204" pitchFamily="34" charset="-122"/>
                <a:ea typeface="微软雅黑" panose="020B0503020204020204" pitchFamily="34" charset="-122"/>
              </a:rPr>
              <a:t>F</a:t>
            </a:r>
            <a:r>
              <a:rPr lang="en-US" sz="3200" b="1" dirty="0" smtClean="0">
                <a:solidFill>
                  <a:schemeClr val="bg1"/>
                </a:solidFill>
                <a:latin typeface="微软雅黑" panose="020B0503020204020204" pitchFamily="34" charset="-122"/>
                <a:ea typeface="微软雅黑" panose="020B0503020204020204" pitchFamily="34" charset="-122"/>
              </a:rPr>
              <a:t>OREWORD</a:t>
            </a:r>
            <a:endParaRPr sz="3200" b="1" dirty="0" smtClean="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4727848" y="3212976"/>
            <a:ext cx="6120680" cy="786978"/>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smtClean="0">
                <a:solidFill>
                  <a:schemeClr val="bg1"/>
                </a:solidFill>
                <a:latin typeface="微软雅黑" panose="020B0503020204020204" pitchFamily="34" charset="-122"/>
                <a:ea typeface="微软雅黑" panose="020B0503020204020204" pitchFamily="34" charset="-122"/>
              </a:rPr>
              <a:t>结构体的作用</a:t>
            </a:r>
            <a:endParaRPr lang="en-US" altLang="zh-CN" sz="32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蓝色地球"/>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63" y="-4763"/>
            <a:ext cx="12199937"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等腰三角形 10"/>
          <p:cNvSpPr/>
          <p:nvPr/>
        </p:nvSpPr>
        <p:spPr>
          <a:xfrm rot="16200000">
            <a:off x="1932782" y="1431131"/>
            <a:ext cx="344488" cy="250825"/>
          </a:xfrm>
          <a:prstGeom prst="triangl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2" name="等腰三角形 11"/>
          <p:cNvSpPr/>
          <p:nvPr/>
        </p:nvSpPr>
        <p:spPr>
          <a:xfrm rot="10800000">
            <a:off x="1065213" y="620713"/>
            <a:ext cx="1358900" cy="1171575"/>
          </a:xfrm>
          <a:prstGeom prst="triangle">
            <a:avLst/>
          </a:prstGeom>
          <a:no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矩形 12"/>
          <p:cNvSpPr/>
          <p:nvPr/>
        </p:nvSpPr>
        <p:spPr>
          <a:xfrm>
            <a:off x="1158875" y="976630"/>
            <a:ext cx="1172210" cy="460375"/>
          </a:xfrm>
          <a:prstGeom prst="rect">
            <a:avLst/>
          </a:prstGeom>
          <a:solidFill>
            <a:srgbClr val="020308"/>
          </a:solidFill>
        </p:spPr>
        <p:txBody>
          <a:bodyPr wrap="square">
            <a:spAutoFit/>
          </a:bodyPr>
          <a:lstStyle/>
          <a:p>
            <a:pPr eaLnBrk="1" hangingPunct="1">
              <a:defRPr/>
            </a:pPr>
            <a:r>
              <a:rPr kumimoji="1" lang="zh-CN" altLang="en-US" sz="2400" b="1" dirty="0">
                <a:solidFill>
                  <a:schemeClr val="bg1">
                    <a:lumMod val="95000"/>
                  </a:schemeClr>
                </a:solidFill>
                <a:latin typeface="微软雅黑" panose="020B0503020204020204" pitchFamily="34" charset="-122"/>
                <a:ea typeface="微软雅黑" panose="020B0503020204020204" pitchFamily="34" charset="-122"/>
              </a:rPr>
              <a:t>结构体</a:t>
            </a:r>
            <a:endParaRPr kumimoji="1" lang="zh-CN" altLang="en-US" sz="24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4" name="任意多边形 23"/>
          <p:cNvSpPr/>
          <p:nvPr/>
        </p:nvSpPr>
        <p:spPr>
          <a:xfrm>
            <a:off x="22225" y="-4763"/>
            <a:ext cx="12182475" cy="6862763"/>
          </a:xfrm>
          <a:custGeom>
            <a:avLst/>
            <a:gdLst>
              <a:gd name="connsiteX0" fmla="*/ 583791 w 12182621"/>
              <a:gd name="connsiteY0" fmla="*/ 1043690 h 6862763"/>
              <a:gd name="connsiteX1" fmla="*/ 0 w 12182621"/>
              <a:gd name="connsiteY1" fmla="*/ 1407557 h 6862763"/>
              <a:gd name="connsiteX2" fmla="*/ 0 w 12182621"/>
              <a:gd name="connsiteY2" fmla="*/ 1372553 h 6862763"/>
              <a:gd name="connsiteX3" fmla="*/ 7658981 w 12182621"/>
              <a:gd name="connsiteY3" fmla="*/ 0 h 6862763"/>
              <a:gd name="connsiteX4" fmla="*/ 12182621 w 12182621"/>
              <a:gd name="connsiteY4" fmla="*/ 0 h 6862763"/>
              <a:gd name="connsiteX5" fmla="*/ 12182621 w 12182621"/>
              <a:gd name="connsiteY5" fmla="*/ 6862763 h 6862763"/>
              <a:gd name="connsiteX6" fmla="*/ 0 w 12182621"/>
              <a:gd name="connsiteY6" fmla="*/ 6862763 h 6862763"/>
              <a:gd name="connsiteX7" fmla="*/ 0 w 12182621"/>
              <a:gd name="connsiteY7" fmla="*/ 4817744 h 6862763"/>
              <a:gd name="connsiteX8" fmla="*/ 7681989 w 12182621"/>
              <a:gd name="connsiteY8" fmla="*/ 29676 h 6862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82621" h="6862763">
                <a:moveTo>
                  <a:pt x="583791" y="1043690"/>
                </a:moveTo>
                <a:lnTo>
                  <a:pt x="0" y="1407557"/>
                </a:lnTo>
                <a:lnTo>
                  <a:pt x="0" y="1372553"/>
                </a:lnTo>
                <a:close/>
                <a:moveTo>
                  <a:pt x="7658981" y="0"/>
                </a:moveTo>
                <a:lnTo>
                  <a:pt x="12182621" y="0"/>
                </a:lnTo>
                <a:lnTo>
                  <a:pt x="12182621" y="6862763"/>
                </a:lnTo>
                <a:lnTo>
                  <a:pt x="0" y="6862763"/>
                </a:lnTo>
                <a:lnTo>
                  <a:pt x="0" y="4817744"/>
                </a:lnTo>
                <a:lnTo>
                  <a:pt x="7681989" y="29676"/>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4" name="平行四边形 3"/>
          <p:cNvSpPr/>
          <p:nvPr/>
        </p:nvSpPr>
        <p:spPr>
          <a:xfrm rot="14109135">
            <a:off x="2715419" y="-2291556"/>
            <a:ext cx="1087437" cy="8531225"/>
          </a:xfrm>
          <a:custGeom>
            <a:avLst/>
            <a:gdLst>
              <a:gd name="connsiteX0" fmla="*/ 0 w 1219295"/>
              <a:gd name="connsiteY0" fmla="*/ 8482573 h 8482573"/>
              <a:gd name="connsiteX1" fmla="*/ 304824 w 1219295"/>
              <a:gd name="connsiteY1" fmla="*/ 0 h 8482573"/>
              <a:gd name="connsiteX2" fmla="*/ 1219295 w 1219295"/>
              <a:gd name="connsiteY2" fmla="*/ 0 h 8482573"/>
              <a:gd name="connsiteX3" fmla="*/ 914471 w 1219295"/>
              <a:gd name="connsiteY3" fmla="*/ 8482573 h 8482573"/>
              <a:gd name="connsiteX4" fmla="*/ 0 w 1219295"/>
              <a:gd name="connsiteY4" fmla="*/ 8482573 h 8482573"/>
              <a:gd name="connsiteX0-1" fmla="*/ 0 w 1157262"/>
              <a:gd name="connsiteY0-2" fmla="*/ 8482573 h 8482573"/>
              <a:gd name="connsiteX1-3" fmla="*/ 304824 w 1157262"/>
              <a:gd name="connsiteY1-4" fmla="*/ 0 h 8482573"/>
              <a:gd name="connsiteX2-5" fmla="*/ 1157262 w 1157262"/>
              <a:gd name="connsiteY2-6" fmla="*/ 787400 h 8482573"/>
              <a:gd name="connsiteX3-7" fmla="*/ 914471 w 1157262"/>
              <a:gd name="connsiteY3-8" fmla="*/ 8482573 h 8482573"/>
              <a:gd name="connsiteX4-9" fmla="*/ 0 w 1157262"/>
              <a:gd name="connsiteY4-10" fmla="*/ 8482573 h 8482573"/>
              <a:gd name="connsiteX0-11" fmla="*/ 0 w 1157262"/>
              <a:gd name="connsiteY0-12" fmla="*/ 8340777 h 8340777"/>
              <a:gd name="connsiteX1-13" fmla="*/ 246615 w 1157262"/>
              <a:gd name="connsiteY1-14" fmla="*/ 0 h 8340777"/>
              <a:gd name="connsiteX2-15" fmla="*/ 1157262 w 1157262"/>
              <a:gd name="connsiteY2-16" fmla="*/ 645604 h 8340777"/>
              <a:gd name="connsiteX3-17" fmla="*/ 914471 w 1157262"/>
              <a:gd name="connsiteY3-18" fmla="*/ 8340777 h 8340777"/>
              <a:gd name="connsiteX4-19" fmla="*/ 0 w 1157262"/>
              <a:gd name="connsiteY4-20" fmla="*/ 8340777 h 8340777"/>
              <a:gd name="connsiteX0-21" fmla="*/ 0 w 1157262"/>
              <a:gd name="connsiteY0-22" fmla="*/ 8340777 h 8340777"/>
              <a:gd name="connsiteX1-23" fmla="*/ 246615 w 1157262"/>
              <a:gd name="connsiteY1-24" fmla="*/ 0 h 8340777"/>
              <a:gd name="connsiteX2-25" fmla="*/ 1157262 w 1157262"/>
              <a:gd name="connsiteY2-26" fmla="*/ 645604 h 8340777"/>
              <a:gd name="connsiteX3-27" fmla="*/ 939204 w 1157262"/>
              <a:gd name="connsiteY3-28" fmla="*/ 7345081 h 8340777"/>
              <a:gd name="connsiteX4-29" fmla="*/ 0 w 1157262"/>
              <a:gd name="connsiteY4-30" fmla="*/ 8340777 h 8340777"/>
              <a:gd name="connsiteX0-31" fmla="*/ 0 w 1087319"/>
              <a:gd name="connsiteY0-32" fmla="*/ 8531283 h 8531283"/>
              <a:gd name="connsiteX1-33" fmla="*/ 176672 w 1087319"/>
              <a:gd name="connsiteY1-34" fmla="*/ 0 h 8531283"/>
              <a:gd name="connsiteX2-35" fmla="*/ 1087319 w 1087319"/>
              <a:gd name="connsiteY2-36" fmla="*/ 645604 h 8531283"/>
              <a:gd name="connsiteX3-37" fmla="*/ 869261 w 1087319"/>
              <a:gd name="connsiteY3-38" fmla="*/ 7345081 h 8531283"/>
              <a:gd name="connsiteX4-39" fmla="*/ 0 w 1087319"/>
              <a:gd name="connsiteY4-40" fmla="*/ 8531283 h 853128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7319" h="8531283">
                <a:moveTo>
                  <a:pt x="0" y="8531283"/>
                </a:moveTo>
                <a:lnTo>
                  <a:pt x="176672" y="0"/>
                </a:lnTo>
                <a:lnTo>
                  <a:pt x="1087319" y="645604"/>
                </a:lnTo>
                <a:lnTo>
                  <a:pt x="869261" y="7345081"/>
                </a:lnTo>
                <a:lnTo>
                  <a:pt x="0" y="8531283"/>
                </a:lnTo>
                <a:close/>
              </a:path>
            </a:pathLst>
          </a:custGeom>
          <a:solidFill>
            <a:srgbClr val="262626">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27" name="矩形 1"/>
          <p:cNvSpPr>
            <a:spLocks noChangeArrowheads="1"/>
          </p:cNvSpPr>
          <p:nvPr/>
        </p:nvSpPr>
        <p:spPr bwMode="auto">
          <a:xfrm>
            <a:off x="6353810" y="1792605"/>
            <a:ext cx="290830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gn="l" eaLnBrk="1" hangingPunct="1">
              <a:lnSpc>
                <a:spcPct val="100000"/>
              </a:lnSpc>
              <a:spcBef>
                <a:spcPct val="0"/>
              </a:spcBef>
              <a:buFontTx/>
              <a:buNone/>
            </a:pPr>
            <a:r>
              <a:rPr lang="en-US" altLang="zh-CN">
                <a:solidFill>
                  <a:srgbClr val="92D050"/>
                </a:solidFill>
                <a:latin typeface="Arial" panose="020B0604020202020204" pitchFamily="34" charset="0"/>
              </a:rPr>
              <a:t>INTRODUCTION</a:t>
            </a:r>
            <a:endParaRPr lang="en-US" altLang="zh-CN">
              <a:solidFill>
                <a:srgbClr val="92D050"/>
              </a:solidFill>
              <a:latin typeface="Arial" panose="020B0604020202020204" pitchFamily="34" charset="0"/>
            </a:endParaRPr>
          </a:p>
        </p:txBody>
      </p:sp>
      <p:sp>
        <p:nvSpPr>
          <p:cNvPr id="28" name="矩形 27"/>
          <p:cNvSpPr/>
          <p:nvPr/>
        </p:nvSpPr>
        <p:spPr>
          <a:xfrm>
            <a:off x="4079875" y="2876550"/>
            <a:ext cx="7777163" cy="1198880"/>
          </a:xfrm>
          <a:prstGeom prst="rect">
            <a:avLst/>
          </a:prstGeom>
        </p:spPr>
        <p:txBody>
          <a:bodyPr>
            <a:spAutoFit/>
          </a:bodyPr>
          <a:lstStyle/>
          <a:p>
            <a:pPr eaLnBrk="1" hangingPunct="1">
              <a:defRPr/>
            </a:pPr>
            <a:r>
              <a:rPr lang="zh-CN" altLang="en-US" sz="2400" b="1" dirty="0">
                <a:solidFill>
                  <a:srgbClr val="FFFFFF"/>
                </a:solidFill>
                <a:uFillTx/>
              </a:rPr>
              <a:t>引言：用来描述对象特征的各类信息， 例如公司或用户信息，通常会被整合成记录。记录可以使相似对象的信息组织，表示与存储变得轻松。</a:t>
            </a:r>
            <a:endParaRPr lang="zh-CN" altLang="en-US" sz="2400" b="1" dirty="0">
              <a:solidFill>
                <a:srgbClr val="FFFFFF"/>
              </a:solidFill>
              <a:uFillTx/>
            </a:endParaRPr>
          </a:p>
        </p:txBody>
      </p:sp>
      <p:sp>
        <p:nvSpPr>
          <p:cNvPr id="29" name="矩形 28"/>
          <p:cNvSpPr/>
          <p:nvPr/>
        </p:nvSpPr>
        <p:spPr>
          <a:xfrm>
            <a:off x="4079875" y="4421188"/>
            <a:ext cx="7777163" cy="1198880"/>
          </a:xfrm>
          <a:prstGeom prst="rect">
            <a:avLst/>
          </a:prstGeom>
        </p:spPr>
        <p:txBody>
          <a:bodyPr>
            <a:spAutoFit/>
          </a:bodyPr>
          <a:lstStyle/>
          <a:p>
            <a:pPr eaLnBrk="1" hangingPunct="1">
              <a:defRPr/>
            </a:pPr>
            <a:r>
              <a:rPr lang="zh-CN" altLang="en-US" sz="2400" dirty="0">
                <a:solidFill>
                  <a:schemeClr val="bg1"/>
                </a:solidFill>
              </a:rPr>
              <a:t>以日期为例：定义一天的日期要定义3个变量，如果要使定义第二个日期而不改变第一个日期的记录，要再次进行定义</a:t>
            </a:r>
            <a:endParaRPr lang="zh-CN" altLang="en-US" sz="2400" dirty="0">
              <a:solidFill>
                <a:schemeClr val="bg1"/>
              </a:solidFill>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1000"/>
                                        <p:tgtEl>
                                          <p:spTgt spid="27"/>
                                        </p:tgtEl>
                                      </p:cBhvr>
                                    </p:animEffect>
                                    <p:anim calcmode="lin" valueType="num">
                                      <p:cBhvr>
                                        <p:cTn id="8" dur="1000" fill="hold"/>
                                        <p:tgtEl>
                                          <p:spTgt spid="27"/>
                                        </p:tgtEl>
                                        <p:attrNameLst>
                                          <p:attrName>ppt_x</p:attrName>
                                        </p:attrNameLst>
                                      </p:cBhvr>
                                      <p:tavLst>
                                        <p:tav tm="0">
                                          <p:val>
                                            <p:strVal val="#ppt_x"/>
                                          </p:val>
                                        </p:tav>
                                        <p:tav tm="100000">
                                          <p:val>
                                            <p:strVal val="#ppt_x"/>
                                          </p:val>
                                        </p:tav>
                                      </p:tavLst>
                                    </p:anim>
                                    <p:anim calcmode="lin" valueType="num">
                                      <p:cBhvr>
                                        <p:cTn id="9" dur="1000" fill="hold"/>
                                        <p:tgtEl>
                                          <p:spTgt spid="2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1000"/>
                                        <p:tgtEl>
                                          <p:spTgt spid="28"/>
                                        </p:tgtEl>
                                      </p:cBhvr>
                                    </p:animEffect>
                                    <p:anim calcmode="lin" valueType="num">
                                      <p:cBhvr>
                                        <p:cTn id="14" dur="1000" fill="hold"/>
                                        <p:tgtEl>
                                          <p:spTgt spid="28"/>
                                        </p:tgtEl>
                                        <p:attrNameLst>
                                          <p:attrName>ppt_x</p:attrName>
                                        </p:attrNameLst>
                                      </p:cBhvr>
                                      <p:tavLst>
                                        <p:tav tm="0">
                                          <p:val>
                                            <p:strVal val="#ppt_x"/>
                                          </p:val>
                                        </p:tav>
                                        <p:tav tm="100000">
                                          <p:val>
                                            <p:strVal val="#ppt_x"/>
                                          </p:val>
                                        </p:tav>
                                      </p:tavLst>
                                    </p:anim>
                                    <p:anim calcmode="lin" valueType="num">
                                      <p:cBhvr>
                                        <p:cTn id="15" dur="1000" fill="hold"/>
                                        <p:tgtEl>
                                          <p:spTgt spid="2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1000"/>
                                        <p:tgtEl>
                                          <p:spTgt spid="29"/>
                                        </p:tgtEl>
                                      </p:cBhvr>
                                    </p:animEffect>
                                    <p:anim calcmode="lin" valueType="num">
                                      <p:cBhvr>
                                        <p:cTn id="20" dur="1000" fill="hold"/>
                                        <p:tgtEl>
                                          <p:spTgt spid="29"/>
                                        </p:tgtEl>
                                        <p:attrNameLst>
                                          <p:attrName>ppt_x</p:attrName>
                                        </p:attrNameLst>
                                      </p:cBhvr>
                                      <p:tavLst>
                                        <p:tav tm="0">
                                          <p:val>
                                            <p:strVal val="#ppt_x"/>
                                          </p:val>
                                        </p:tav>
                                        <p:tav tm="100000">
                                          <p:val>
                                            <p:strVal val="#ppt_x"/>
                                          </p:val>
                                        </p:tav>
                                      </p:tavLst>
                                    </p:anim>
                                    <p:anim calcmode="lin" valueType="num">
                                      <p:cBhvr>
                                        <p:cTn id="21"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星空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17" y="0"/>
            <a:ext cx="12192001"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p:cNvSpPr txBox="1"/>
          <p:nvPr/>
        </p:nvSpPr>
        <p:spPr>
          <a:xfrm>
            <a:off x="206375" y="1434465"/>
            <a:ext cx="6141085" cy="5262245"/>
          </a:xfrm>
          <a:prstGeom prst="rect">
            <a:avLst/>
          </a:prstGeom>
          <a:noFill/>
        </p:spPr>
        <p:txBody>
          <a:bodyPr wrap="square" rtlCol="0">
            <a:spAutoFit/>
          </a:bodyPr>
          <a:p>
            <a:r>
              <a:rPr lang="zh-CN" altLang="en-US" sz="2400">
                <a:solidFill>
                  <a:schemeClr val="bg1"/>
                </a:solidFill>
              </a:rPr>
              <a:t>#include &lt;stdio.h&gt;</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int main() {</a:t>
            </a:r>
            <a:endParaRPr lang="zh-CN" altLang="en-US" sz="2400">
              <a:solidFill>
                <a:schemeClr val="bg1"/>
              </a:solidFill>
            </a:endParaRPr>
          </a:p>
          <a:p>
            <a:r>
              <a:rPr lang="zh-CN" altLang="en-US" sz="2400">
                <a:solidFill>
                  <a:schemeClr val="bg1"/>
                </a:solidFill>
              </a:rPr>
              <a:t>    int x, y, c;</a:t>
            </a:r>
            <a:endParaRPr lang="zh-CN" altLang="en-US" sz="2400">
              <a:solidFill>
                <a:schemeClr val="bg1"/>
              </a:solidFill>
            </a:endParaRPr>
          </a:p>
          <a:p>
            <a:r>
              <a:rPr lang="zh-CN" altLang="en-US" sz="2400">
                <a:solidFill>
                  <a:schemeClr val="bg1"/>
                </a:solidFill>
              </a:rPr>
              <a:t>    scanf("%d %d", &amp;x, &amp;y);</a:t>
            </a:r>
            <a:endParaRPr lang="zh-CN" altLang="en-US" sz="2400">
              <a:solidFill>
                <a:schemeClr val="bg1"/>
              </a:solidFill>
            </a:endParaRPr>
          </a:p>
          <a:p>
            <a:r>
              <a:rPr lang="zh-CN" altLang="en-US" sz="2400">
                <a:solidFill>
                  <a:schemeClr val="bg1"/>
                </a:solidFill>
              </a:rPr>
              <a:t>    c = x + y;</a:t>
            </a:r>
            <a:endParaRPr lang="zh-CN" altLang="en-US" sz="2400">
              <a:solidFill>
                <a:schemeClr val="bg1"/>
              </a:solidFill>
            </a:endParaRPr>
          </a:p>
          <a:p>
            <a:r>
              <a:rPr lang="zh-CN" altLang="en-US" sz="2400">
                <a:solidFill>
                  <a:schemeClr val="bg1"/>
                </a:solidFill>
              </a:rPr>
              <a:t>    printf("c1 = %d + %d = %d\n", x, y, c);</a:t>
            </a:r>
            <a:endParaRPr lang="zh-CN" altLang="en-US" sz="2400">
              <a:solidFill>
                <a:schemeClr val="bg1"/>
              </a:solidFill>
            </a:endParaRPr>
          </a:p>
          <a:p>
            <a:r>
              <a:rPr lang="zh-CN" altLang="en-US" sz="2400">
                <a:solidFill>
                  <a:schemeClr val="bg1"/>
                </a:solidFill>
              </a:rPr>
              <a:t>    int x2, y2, c2;</a:t>
            </a:r>
            <a:endParaRPr lang="zh-CN" altLang="en-US" sz="2400">
              <a:solidFill>
                <a:schemeClr val="bg1"/>
              </a:solidFill>
            </a:endParaRPr>
          </a:p>
          <a:p>
            <a:r>
              <a:rPr lang="zh-CN" altLang="en-US" sz="2400">
                <a:solidFill>
                  <a:schemeClr val="bg1"/>
                </a:solidFill>
              </a:rPr>
              <a:t>    scanf("%d%d", &amp;x2, &amp;y2);</a:t>
            </a:r>
            <a:endParaRPr lang="zh-CN" altLang="en-US" sz="2400">
              <a:solidFill>
                <a:schemeClr val="bg1"/>
              </a:solidFill>
            </a:endParaRPr>
          </a:p>
          <a:p>
            <a:r>
              <a:rPr lang="zh-CN" altLang="en-US" sz="2400">
                <a:solidFill>
                  <a:schemeClr val="bg1"/>
                </a:solidFill>
              </a:rPr>
              <a:t>    c2 = x2 + y2;</a:t>
            </a:r>
            <a:endParaRPr lang="zh-CN" altLang="en-US" sz="2400">
              <a:solidFill>
                <a:schemeClr val="bg1"/>
              </a:solidFill>
            </a:endParaRPr>
          </a:p>
          <a:p>
            <a:r>
              <a:rPr lang="zh-CN" altLang="en-US" sz="2400">
                <a:solidFill>
                  <a:schemeClr val="bg1"/>
                </a:solidFill>
              </a:rPr>
              <a:t>    printf("c2 = %d + %d = %d\n", x2, y2, c2);</a:t>
            </a:r>
            <a:endParaRPr lang="zh-CN" altLang="en-US" sz="2400">
              <a:solidFill>
                <a:schemeClr val="bg1"/>
              </a:solidFill>
            </a:endParaRPr>
          </a:p>
          <a:p>
            <a:r>
              <a:rPr lang="zh-CN" altLang="en-US" sz="2400">
                <a:solidFill>
                  <a:schemeClr val="bg1"/>
                </a:solidFill>
              </a:rPr>
              <a:t>    printf("max = %d\n", c &gt; c2 ? c : c2);</a:t>
            </a:r>
            <a:endParaRPr lang="zh-CN" altLang="en-US" sz="2400">
              <a:solidFill>
                <a:schemeClr val="bg1"/>
              </a:solidFill>
            </a:endParaRPr>
          </a:p>
          <a:p>
            <a:r>
              <a:rPr lang="zh-CN" altLang="en-US" sz="2400">
                <a:solidFill>
                  <a:schemeClr val="bg1"/>
                </a:solidFill>
              </a:rPr>
              <a:t>    return 0;</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p:txBody>
      </p:sp>
      <p:sp>
        <p:nvSpPr>
          <p:cNvPr id="3" name="文本框 2"/>
          <p:cNvSpPr txBox="1"/>
          <p:nvPr/>
        </p:nvSpPr>
        <p:spPr>
          <a:xfrm>
            <a:off x="6090920" y="395605"/>
            <a:ext cx="6266180" cy="6462395"/>
          </a:xfrm>
          <a:prstGeom prst="rect">
            <a:avLst/>
          </a:prstGeom>
          <a:noFill/>
        </p:spPr>
        <p:txBody>
          <a:bodyPr wrap="square" rtlCol="0">
            <a:spAutoFit/>
          </a:bodyPr>
          <a:p>
            <a:r>
              <a:rPr lang="zh-CN" altLang="en-US">
                <a:solidFill>
                  <a:schemeClr val="bg1"/>
                </a:solidFill>
              </a:rPr>
              <a:t>#include &lt;stdio.h&gt;</a:t>
            </a:r>
            <a:endParaRPr lang="zh-CN" altLang="en-US">
              <a:solidFill>
                <a:schemeClr val="bg1"/>
              </a:solidFill>
            </a:endParaRPr>
          </a:p>
          <a:p>
            <a:endParaRPr lang="zh-CN" altLang="en-US">
              <a:solidFill>
                <a:schemeClr val="bg1"/>
              </a:solidFill>
            </a:endParaRPr>
          </a:p>
          <a:p>
            <a:r>
              <a:rPr lang="zh-CN" altLang="en-US">
                <a:solidFill>
                  <a:schemeClr val="bg1"/>
                </a:solidFill>
              </a:rPr>
              <a:t>struct {</a:t>
            </a:r>
            <a:endParaRPr lang="zh-CN" altLang="en-US">
              <a:solidFill>
                <a:schemeClr val="bg1"/>
              </a:solidFill>
            </a:endParaRPr>
          </a:p>
          <a:p>
            <a:r>
              <a:rPr lang="zh-CN" altLang="en-US">
                <a:solidFill>
                  <a:schemeClr val="bg1"/>
                </a:solidFill>
              </a:rPr>
              <a:t>	int a;</a:t>
            </a:r>
            <a:endParaRPr lang="zh-CN" altLang="en-US">
              <a:solidFill>
                <a:schemeClr val="bg1"/>
              </a:solidFill>
            </a:endParaRPr>
          </a:p>
          <a:p>
            <a:r>
              <a:rPr lang="zh-CN" altLang="en-US">
                <a:solidFill>
                  <a:schemeClr val="bg1"/>
                </a:solidFill>
              </a:rPr>
              <a:t>	int b;</a:t>
            </a:r>
            <a:endParaRPr lang="zh-CN" altLang="en-US">
              <a:solidFill>
                <a:schemeClr val="bg1"/>
              </a:solidFill>
            </a:endParaRPr>
          </a:p>
          <a:p>
            <a:r>
              <a:rPr lang="zh-CN" altLang="en-US">
                <a:solidFill>
                  <a:schemeClr val="bg1"/>
                </a:solidFill>
              </a:rPr>
              <a:t>	int c;</a:t>
            </a:r>
            <a:endParaRPr lang="zh-CN" altLang="en-US">
              <a:solidFill>
                <a:schemeClr val="bg1"/>
              </a:solidFill>
            </a:endParaRPr>
          </a:p>
          <a:p>
            <a:r>
              <a:rPr lang="zh-CN" altLang="en-US">
                <a:solidFill>
                  <a:schemeClr val="bg1"/>
                </a:solidFill>
              </a:rPr>
              <a:t>} add[2];</a:t>
            </a:r>
            <a:endParaRPr lang="zh-CN" altLang="en-US">
              <a:solidFill>
                <a:schemeClr val="bg1"/>
              </a:solidFill>
            </a:endParaRPr>
          </a:p>
          <a:p>
            <a:endParaRPr lang="zh-CN" altLang="en-US">
              <a:solidFill>
                <a:schemeClr val="bg1"/>
              </a:solidFill>
            </a:endParaRPr>
          </a:p>
          <a:p>
            <a:r>
              <a:rPr lang="zh-CN" altLang="en-US">
                <a:solidFill>
                  <a:schemeClr val="bg1"/>
                </a:solidFill>
              </a:rPr>
              <a:t>int main() {</a:t>
            </a:r>
            <a:endParaRPr lang="zh-CN" altLang="en-US">
              <a:solidFill>
                <a:schemeClr val="bg1"/>
              </a:solidFill>
            </a:endParaRPr>
          </a:p>
          <a:p>
            <a:r>
              <a:rPr lang="zh-CN" altLang="en-US">
                <a:solidFill>
                  <a:schemeClr val="bg1"/>
                </a:solidFill>
              </a:rPr>
              <a:t>	for(int i = 0; i &lt; 2; i++) {</a:t>
            </a:r>
            <a:endParaRPr lang="zh-CN" altLang="en-US">
              <a:solidFill>
                <a:schemeClr val="bg1"/>
              </a:solidFill>
            </a:endParaRPr>
          </a:p>
          <a:p>
            <a:r>
              <a:rPr lang="zh-CN" altLang="en-US">
                <a:solidFill>
                  <a:schemeClr val="bg1"/>
                </a:solidFill>
              </a:rPr>
              <a:t>		scanf("%d %d", &amp;add[i].a, &amp;add[i].b);</a:t>
            </a:r>
            <a:endParaRPr lang="zh-CN" altLang="en-US">
              <a:solidFill>
                <a:schemeClr val="bg1"/>
              </a:solidFill>
            </a:endParaRPr>
          </a:p>
          <a:p>
            <a:r>
              <a:rPr lang="zh-CN" altLang="en-US">
                <a:solidFill>
                  <a:schemeClr val="bg1"/>
                </a:solidFill>
              </a:rPr>
              <a:t>	}</a:t>
            </a:r>
            <a:endParaRPr lang="zh-CN" altLang="en-US">
              <a:solidFill>
                <a:schemeClr val="bg1"/>
              </a:solidFill>
            </a:endParaRPr>
          </a:p>
          <a:p>
            <a:r>
              <a:rPr lang="zh-CN" altLang="en-US">
                <a:solidFill>
                  <a:schemeClr val="bg1"/>
                </a:solidFill>
              </a:rPr>
              <a:t>	int max = 0;</a:t>
            </a:r>
            <a:endParaRPr lang="zh-CN" altLang="en-US">
              <a:solidFill>
                <a:schemeClr val="bg1"/>
              </a:solidFill>
            </a:endParaRPr>
          </a:p>
          <a:p>
            <a:r>
              <a:rPr lang="zh-CN" altLang="en-US">
                <a:solidFill>
                  <a:schemeClr val="bg1"/>
                </a:solidFill>
              </a:rPr>
              <a:t>	for(int i = 0; i &lt; 2; i++) {</a:t>
            </a:r>
            <a:endParaRPr lang="zh-CN" altLang="en-US">
              <a:solidFill>
                <a:schemeClr val="bg1"/>
              </a:solidFill>
            </a:endParaRPr>
          </a:p>
          <a:p>
            <a:r>
              <a:rPr lang="zh-CN" altLang="en-US">
                <a:solidFill>
                  <a:schemeClr val="bg1"/>
                </a:solidFill>
              </a:rPr>
              <a:t>		add[i].c = add[i].b + add[i].a;</a:t>
            </a:r>
            <a:endParaRPr lang="zh-CN" altLang="en-US">
              <a:solidFill>
                <a:schemeClr val="bg1"/>
              </a:solidFill>
            </a:endParaRPr>
          </a:p>
          <a:p>
            <a:r>
              <a:rPr lang="zh-CN" altLang="en-US">
                <a:solidFill>
                  <a:schemeClr val="bg1"/>
                </a:solidFill>
              </a:rPr>
              <a:t>		if(add[i].c &gt; max) {</a:t>
            </a:r>
            <a:endParaRPr lang="zh-CN" altLang="en-US">
              <a:solidFill>
                <a:schemeClr val="bg1"/>
              </a:solidFill>
            </a:endParaRPr>
          </a:p>
          <a:p>
            <a:r>
              <a:rPr lang="zh-CN" altLang="en-US">
                <a:solidFill>
                  <a:schemeClr val="bg1"/>
                </a:solidFill>
              </a:rPr>
              <a:t>			max = add[i].c;</a:t>
            </a:r>
            <a:endParaRPr lang="zh-CN" altLang="en-US">
              <a:solidFill>
                <a:schemeClr val="bg1"/>
              </a:solidFill>
            </a:endParaRPr>
          </a:p>
          <a:p>
            <a:r>
              <a:rPr lang="zh-CN" altLang="en-US">
                <a:solidFill>
                  <a:schemeClr val="bg1"/>
                </a:solidFill>
              </a:rPr>
              <a:t>		}</a:t>
            </a:r>
            <a:endParaRPr lang="zh-CN" altLang="en-US">
              <a:solidFill>
                <a:schemeClr val="bg1"/>
              </a:solidFill>
            </a:endParaRPr>
          </a:p>
          <a:p>
            <a:r>
              <a:rPr lang="zh-CN" altLang="en-US">
                <a:solidFill>
                  <a:schemeClr val="bg1"/>
                </a:solidFill>
              </a:rPr>
              <a:t>		printf("c%d = %d\n", i + 1, add[i].c);</a:t>
            </a:r>
            <a:endParaRPr lang="zh-CN" altLang="en-US">
              <a:solidFill>
                <a:schemeClr val="bg1"/>
              </a:solidFill>
            </a:endParaRPr>
          </a:p>
          <a:p>
            <a:r>
              <a:rPr lang="zh-CN" altLang="en-US">
                <a:solidFill>
                  <a:schemeClr val="bg1"/>
                </a:solidFill>
              </a:rPr>
              <a:t>	}</a:t>
            </a:r>
            <a:endParaRPr lang="zh-CN" altLang="en-US">
              <a:solidFill>
                <a:schemeClr val="bg1"/>
              </a:solidFill>
            </a:endParaRPr>
          </a:p>
          <a:p>
            <a:r>
              <a:rPr lang="zh-CN" altLang="en-US">
                <a:solidFill>
                  <a:schemeClr val="bg1"/>
                </a:solidFill>
              </a:rPr>
              <a:t>	printf("max = %d", max);</a:t>
            </a:r>
            <a:endParaRPr lang="zh-CN" altLang="en-US">
              <a:solidFill>
                <a:schemeClr val="bg1"/>
              </a:solidFill>
            </a:endParaRPr>
          </a:p>
          <a:p>
            <a:r>
              <a:rPr lang="zh-CN" altLang="en-US">
                <a:solidFill>
                  <a:schemeClr val="bg1"/>
                </a:solidFill>
              </a:rPr>
              <a:t>	return 0;</a:t>
            </a:r>
            <a:endParaRPr lang="zh-CN" altLang="en-US">
              <a:solidFill>
                <a:schemeClr val="bg1"/>
              </a:solidFill>
            </a:endParaRPr>
          </a:p>
          <a:p>
            <a:r>
              <a:rPr lang="zh-CN" altLang="en-US">
                <a:solidFill>
                  <a:schemeClr val="bg1"/>
                </a:solidFill>
              </a:rPr>
              <a:t>} </a:t>
            </a:r>
            <a:endParaRPr lang="zh-CN" altLang="en-US">
              <a:solidFill>
                <a:schemeClr val="bg1"/>
              </a:solidFill>
            </a:endParaRPr>
          </a:p>
        </p:txBody>
      </p:sp>
      <p:sp>
        <p:nvSpPr>
          <p:cNvPr id="2" name="文本框 1"/>
          <p:cNvSpPr txBox="1"/>
          <p:nvPr/>
        </p:nvSpPr>
        <p:spPr>
          <a:xfrm>
            <a:off x="206375" y="395605"/>
            <a:ext cx="5074285" cy="829945"/>
          </a:xfrm>
          <a:prstGeom prst="rect">
            <a:avLst/>
          </a:prstGeom>
          <a:noFill/>
        </p:spPr>
        <p:txBody>
          <a:bodyPr wrap="square" rtlCol="0">
            <a:spAutoFit/>
          </a:bodyPr>
          <a:p>
            <a:r>
              <a:rPr lang="zh-CN" altLang="en-US" sz="2400">
                <a:solidFill>
                  <a:schemeClr val="bg1"/>
                </a:solidFill>
              </a:rPr>
              <a:t>当使用复杂定义时使用结构体定义会很大程度上节省时</a:t>
            </a:r>
            <a:r>
              <a:rPr lang="zh-CN" altLang="en-US"/>
              <a:t>间</a:t>
            </a:r>
            <a:endParaRPr lang="zh-CN" altLang="en-US"/>
          </a:p>
        </p:txBody>
      </p:sp>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图片1"/>
          <p:cNvPicPr>
            <a:picLocks noGrp="1" noChangeAspect="1"/>
          </p:cNvPicPr>
          <p:nvPr isPhoto="1"/>
        </p:nvPicPr>
        <p:blipFill>
          <a:blip r:embed="rId1">
            <a:lum/>
            <a:extLst>
              <a:ext uri="{28A0092B-C50C-407E-A947-70E740481C1C}">
                <a14:useLocalDpi xmlns:a14="http://schemas.microsoft.com/office/drawing/2010/main" val="0"/>
              </a:ext>
            </a:extLst>
          </a:blip>
          <a:stretch>
            <a:fillRect/>
          </a:stretch>
        </p:blipFill>
        <p:spPr>
          <a:xfrm>
            <a:off x="0" y="0"/>
            <a:ext cx="12192000" cy="6858000"/>
          </a:xfrm>
          <a:prstGeom prst="rect">
            <a:avLst/>
          </a:prstGeom>
          <a:noFill/>
          <a:ln>
            <a:noFill/>
          </a:ln>
        </p:spPr>
      </p:pic>
      <p:sp>
        <p:nvSpPr>
          <p:cNvPr id="9" name="矩形 8"/>
          <p:cNvSpPr/>
          <p:nvPr/>
        </p:nvSpPr>
        <p:spPr>
          <a:xfrm>
            <a:off x="1" y="1593240"/>
            <a:ext cx="12192000" cy="367240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effectLst>
                  <a:outerShdw blurRad="38100" dist="19050" dir="2700000" algn="tl" rotWithShape="0">
                    <a:schemeClr val="dk1">
                      <a:alpha val="40000"/>
                    </a:schemeClr>
                  </a:outerShdw>
                </a:effectLst>
              </a:rPr>
              <a:t>如果定义100个日期的变量，实现会变得十分苦难，为了减少定义时要进行的操作，我们引用结构体来进行定义。</a:t>
            </a:r>
            <a:endParaRPr lang="zh-CN" altLang="en-US" sz="2800">
              <a:solidFill>
                <a:schemeClr val="tx1"/>
              </a:solidFill>
              <a:effectLst>
                <a:outerShdw blurRad="38100" dist="19050" dir="2700000" algn="tl" rotWithShape="0">
                  <a:schemeClr val="dk1">
                    <a:alpha val="40000"/>
                  </a:schemeClr>
                </a:outerShdw>
              </a:effectLst>
            </a:endParaRPr>
          </a:p>
          <a:p>
            <a:pPr algn="ctr"/>
            <a:endParaRPr lang="zh-CN" altLang="en-US" sz="2800">
              <a:solidFill>
                <a:schemeClr val="tx1"/>
              </a:solidFill>
              <a:effectLst>
                <a:outerShdw blurRad="38100" dist="19050" dir="2700000" algn="tl" rotWithShape="0">
                  <a:schemeClr val="dk1">
                    <a:alpha val="40000"/>
                  </a:schemeClr>
                </a:outerShdw>
              </a:effectLst>
            </a:endParaRPr>
          </a:p>
          <a:p>
            <a:pPr algn="ctr"/>
            <a:r>
              <a:rPr lang="zh-CN" altLang="en-US" sz="2800">
                <a:solidFill>
                  <a:schemeClr val="tx1"/>
                </a:solidFill>
                <a:effectLst>
                  <a:outerShdw blurRad="38100" dist="19050" dir="2700000" algn="tl" rotWithShape="0">
                    <a:schemeClr val="dk1">
                      <a:alpha val="40000"/>
                    </a:schemeClr>
                  </a:outerShdw>
                </a:effectLst>
              </a:rPr>
              <a:t>结构体可以对不同类型的同组数据进行整合成一个整体。</a:t>
            </a:r>
            <a:endParaRPr lang="zh-CN" altLang="en-US" sz="2800">
              <a:solidFill>
                <a:schemeClr val="tx1"/>
              </a:solidFill>
              <a:effectLst>
                <a:outerShdw blurRad="38100" dist="19050" dir="2700000" algn="tl" rotWithShape="0">
                  <a:schemeClr val="dk1">
                    <a:alpha val="40000"/>
                  </a:schemeClr>
                </a:outerShdw>
              </a:effectLst>
            </a:endParaRPr>
          </a:p>
          <a:p>
            <a:pPr algn="ctr"/>
            <a:endParaRPr lang="zh-CN" altLang="en-US" sz="2800">
              <a:solidFill>
                <a:schemeClr val="tx1"/>
              </a:solidFill>
              <a:effectLst>
                <a:outerShdw blurRad="38100" dist="19050" dir="2700000" algn="tl" rotWithShape="0">
                  <a:schemeClr val="dk1">
                    <a:alpha val="40000"/>
                  </a:schemeClr>
                </a:outerShdw>
              </a:effectLst>
            </a:endParaRPr>
          </a:p>
          <a:p>
            <a:pPr algn="ctr"/>
            <a:r>
              <a:rPr lang="zh-CN" altLang="en-US" sz="2800">
                <a:solidFill>
                  <a:schemeClr val="tx1"/>
                </a:solidFill>
                <a:effectLst>
                  <a:outerShdw blurRad="38100" dist="19050" dir="2700000" algn="tl" rotWithShape="0">
                    <a:schemeClr val="dk1">
                      <a:alpha val="40000"/>
                    </a:schemeClr>
                  </a:outerShdw>
                </a:effectLst>
              </a:rPr>
              <a:t>结构体对成员的类型不加以控制可以使整型，浮点型，字符型...</a:t>
            </a:r>
            <a:endParaRPr lang="zh-CN" altLang="en-US" sz="2800"/>
          </a:p>
          <a:p>
            <a:pPr algn="ctr"/>
            <a:endParaRPr lang="zh-CN" altLang="en-US" sz="2800"/>
          </a:p>
        </p:txBody>
      </p:sp>
      <p:sp>
        <p:nvSpPr>
          <p:cNvPr id="6" name="矩形 5"/>
          <p:cNvSpPr/>
          <p:nvPr/>
        </p:nvSpPr>
        <p:spPr>
          <a:xfrm>
            <a:off x="1512731" y="2204864"/>
            <a:ext cx="9263789" cy="737235"/>
          </a:xfrm>
          <a:prstGeom prst="rect">
            <a:avLst/>
          </a:prstGeom>
        </p:spPr>
        <p:txBody>
          <a:bodyPr wrap="square">
            <a:spAutoFit/>
          </a:bodyPr>
          <a:lstStyle/>
          <a:p>
            <a:pPr>
              <a:lnSpc>
                <a:spcPct val="150000"/>
              </a:lnSpc>
            </a:pPr>
            <a:endParaRPr lang="zh-CN" altLang="en-US" sz="2800" b="1" dirty="0">
              <a:latin typeface="微软雅黑" panose="020B0503020204020204" pitchFamily="34" charset="-122"/>
              <a:ea typeface="微软雅黑" panose="020B0503020204020204" pitchFamily="34" charset="-122"/>
            </a:endParaRPr>
          </a:p>
        </p:txBody>
      </p:sp>
      <p:sp>
        <p:nvSpPr>
          <p:cNvPr id="7" name="文本框 6"/>
          <p:cNvSpPr txBox="1"/>
          <p:nvPr/>
        </p:nvSpPr>
        <p:spPr>
          <a:xfrm>
            <a:off x="407368" y="1422936"/>
            <a:ext cx="576064" cy="1861185"/>
          </a:xfrm>
          <a:prstGeom prst="rect">
            <a:avLst/>
          </a:prstGeom>
          <a:noFill/>
        </p:spPr>
        <p:txBody>
          <a:bodyPr wrap="square" rtlCol="0">
            <a:spAutoFit/>
          </a:bodyPr>
          <a:lstStyle/>
          <a:p>
            <a:endParaRPr lang="zh-CN" altLang="en-US" sz="11500" b="1" dirty="0">
              <a:latin typeface="华文细黑" panose="02010600040101010101" pitchFamily="2" charset="-122"/>
              <a:ea typeface="华文细黑" panose="02010600040101010101" pitchFamily="2" charset="-122"/>
            </a:endParaRPr>
          </a:p>
        </p:txBody>
      </p:sp>
      <p:sp>
        <p:nvSpPr>
          <p:cNvPr id="8" name="文本框 7"/>
          <p:cNvSpPr txBox="1"/>
          <p:nvPr/>
        </p:nvSpPr>
        <p:spPr>
          <a:xfrm>
            <a:off x="9912425" y="3583176"/>
            <a:ext cx="576064" cy="1861185"/>
          </a:xfrm>
          <a:prstGeom prst="rect">
            <a:avLst/>
          </a:prstGeom>
          <a:noFill/>
        </p:spPr>
        <p:txBody>
          <a:bodyPr wrap="square" rtlCol="0">
            <a:spAutoFit/>
          </a:bodyPr>
          <a:lstStyle/>
          <a:p>
            <a:endParaRPr lang="zh-CN" altLang="en-US" sz="11500" b="1" dirty="0">
              <a:latin typeface="华文细黑" panose="02010600040101010101" pitchFamily="2" charset="-122"/>
              <a:ea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6" grpId="0"/>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b="24286"/>
          <a:stretch>
            <a:fillRect/>
          </a:stretch>
        </p:blipFill>
        <p:spPr>
          <a:xfrm>
            <a:off x="0" y="-37835"/>
            <a:ext cx="12192000" cy="6923219"/>
          </a:xfrm>
          <a:prstGeom prst="rect">
            <a:avLst/>
          </a:prstGeom>
        </p:spPr>
      </p:pic>
      <p:sp>
        <p:nvSpPr>
          <p:cNvPr id="18" name="矩形 17"/>
          <p:cNvSpPr/>
          <p:nvPr/>
        </p:nvSpPr>
        <p:spPr>
          <a:xfrm>
            <a:off x="-36368" y="-37835"/>
            <a:ext cx="3108031" cy="6923219"/>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6"/>
          <p:cNvSpPr txBox="1"/>
          <p:nvPr/>
        </p:nvSpPr>
        <p:spPr>
          <a:xfrm>
            <a:off x="255638" y="3314586"/>
            <a:ext cx="2523490" cy="583565"/>
          </a:xfrm>
          <a:prstGeom prst="rect">
            <a:avLst/>
          </a:prstGeom>
          <a:solidFill>
            <a:srgbClr val="0070C0"/>
          </a:solidFill>
        </p:spPr>
        <p:txBody>
          <a:bodyPr wrap="none" rtlCol="0">
            <a:spAutoFit/>
          </a:bodyPr>
          <a:lstStyle/>
          <a:p>
            <a:pPr algn="l"/>
            <a:r>
              <a:rPr lang="en-US" altLang="zh-CN" sz="3200" b="1" dirty="0" smtClean="0">
                <a:solidFill>
                  <a:schemeClr val="bg1"/>
                </a:solidFill>
                <a:latin typeface="微软雅黑" panose="020B0503020204020204" pitchFamily="34" charset="-122"/>
                <a:ea typeface="微软雅黑" panose="020B0503020204020204" pitchFamily="34" charset="-122"/>
              </a:rPr>
              <a:t>FIRST</a:t>
            </a:r>
            <a:r>
              <a:rPr lang="zh-CN" altLang="en-US" sz="3200" b="1" dirty="0" smtClean="0">
                <a:solidFill>
                  <a:schemeClr val="bg1"/>
                </a:solidFill>
                <a:latin typeface="微软雅黑" panose="020B0503020204020204" pitchFamily="34" charset="-122"/>
                <a:ea typeface="微软雅黑" panose="020B0503020204020204" pitchFamily="34" charset="-122"/>
              </a:rPr>
              <a:t> </a:t>
            </a:r>
            <a:r>
              <a:rPr lang="en-US" altLang="zh-CN" sz="3200" b="1" dirty="0" smtClean="0">
                <a:solidFill>
                  <a:schemeClr val="bg1"/>
                </a:solidFill>
                <a:latin typeface="微软雅黑" panose="020B0503020204020204" pitchFamily="34" charset="-122"/>
                <a:ea typeface="微软雅黑" panose="020B0503020204020204" pitchFamily="34" charset="-122"/>
              </a:rPr>
              <a:t>PART</a:t>
            </a:r>
            <a:endParaRPr lang="en-US" altLang="zh-CN" sz="3200" b="1" dirty="0" smtClean="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4727848" y="3212976"/>
            <a:ext cx="6120680" cy="786978"/>
          </a:xfrm>
          <a:prstGeom prst="rect">
            <a:avLst/>
          </a:prstGeom>
          <a:solidFill>
            <a:schemeClr val="bg1">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smtClean="0">
                <a:solidFill>
                  <a:schemeClr val="bg1"/>
                </a:solidFill>
                <a:latin typeface="微软雅黑" panose="020B0503020204020204" pitchFamily="34" charset="-122"/>
                <a:ea typeface="微软雅黑" panose="020B0503020204020204" pitchFamily="34" charset="-122"/>
              </a:rPr>
              <a:t>结构体定义</a:t>
            </a:r>
            <a:endParaRPr lang="zh-CN" altLang="en-US" sz="32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1536700" y="194310"/>
            <a:ext cx="4512310" cy="3538220"/>
          </a:xfrm>
          <a:prstGeom prst="rect">
            <a:avLst/>
          </a:prstGeom>
          <a:noFill/>
        </p:spPr>
        <p:txBody>
          <a:bodyPr wrap="square" rtlCol="0">
            <a:spAutoFit/>
          </a:bodyPr>
          <a:p>
            <a:r>
              <a:rPr lang="zh-CN" altLang="en-US" sz="3200">
                <a:solidFill>
                  <a:schemeClr val="bg1"/>
                </a:solidFill>
              </a:rPr>
              <a:t>struct 结构体名 {</a:t>
            </a:r>
            <a:endParaRPr lang="zh-CN" altLang="en-US" sz="3200">
              <a:solidFill>
                <a:schemeClr val="bg1"/>
              </a:solidFill>
            </a:endParaRPr>
          </a:p>
          <a:p>
            <a:r>
              <a:rPr lang="zh-CN" altLang="en-US" sz="3200">
                <a:solidFill>
                  <a:schemeClr val="bg1"/>
                </a:solidFill>
              </a:rPr>
              <a:t>    类型1 成员名1 </a:t>
            </a:r>
            <a:r>
              <a:rPr lang="en-US" altLang="zh-CN" sz="3200">
                <a:solidFill>
                  <a:schemeClr val="bg1"/>
                </a:solidFill>
              </a:rPr>
              <a:t>;</a:t>
            </a:r>
            <a:endParaRPr lang="zh-CN" altLang="en-US" sz="3200">
              <a:solidFill>
                <a:schemeClr val="bg1"/>
              </a:solidFill>
            </a:endParaRPr>
          </a:p>
          <a:p>
            <a:r>
              <a:rPr lang="zh-CN" altLang="en-US" sz="3200">
                <a:solidFill>
                  <a:schemeClr val="bg1"/>
                </a:solidFill>
              </a:rPr>
              <a:t>    类型2 成员名2 </a:t>
            </a:r>
            <a:r>
              <a:rPr lang="en-US" altLang="zh-CN" sz="3200">
                <a:solidFill>
                  <a:schemeClr val="bg1"/>
                </a:solidFill>
              </a:rPr>
              <a:t>;</a:t>
            </a:r>
            <a:endParaRPr lang="zh-CN" altLang="en-US" sz="3200">
              <a:solidFill>
                <a:schemeClr val="bg1"/>
              </a:solidFill>
            </a:endParaRPr>
          </a:p>
          <a:p>
            <a:r>
              <a:rPr lang="zh-CN" altLang="en-US" sz="3200">
                <a:solidFill>
                  <a:schemeClr val="bg1"/>
                </a:solidFill>
              </a:rPr>
              <a:t>    类型3 成员名3 </a:t>
            </a:r>
            <a:r>
              <a:rPr lang="en-US" altLang="zh-CN" sz="3200">
                <a:solidFill>
                  <a:schemeClr val="bg1"/>
                </a:solidFill>
              </a:rPr>
              <a:t>;</a:t>
            </a:r>
            <a:endParaRPr lang="zh-CN" altLang="en-US" sz="3200">
              <a:solidFill>
                <a:schemeClr val="bg1"/>
              </a:solidFill>
            </a:endParaRPr>
          </a:p>
          <a:p>
            <a:r>
              <a:rPr lang="zh-CN" altLang="en-US" sz="3200">
                <a:solidFill>
                  <a:schemeClr val="bg1"/>
                </a:solidFill>
              </a:rPr>
              <a:t>    ...</a:t>
            </a:r>
            <a:endParaRPr lang="zh-CN" altLang="en-US" sz="3200">
              <a:solidFill>
                <a:schemeClr val="bg1"/>
              </a:solidFill>
            </a:endParaRPr>
          </a:p>
          <a:p>
            <a:r>
              <a:rPr lang="zh-CN" altLang="en-US" sz="3200">
                <a:solidFill>
                  <a:schemeClr val="bg1"/>
                </a:solidFill>
              </a:rPr>
              <a:t>    类型n 成员</a:t>
            </a:r>
            <a:r>
              <a:rPr lang="zh-CN" altLang="en-US" sz="3200"/>
              <a:t>名n</a:t>
            </a:r>
            <a:r>
              <a:rPr lang="zh-CN" altLang="en-US"/>
              <a:t> :</a:t>
            </a:r>
            <a:endParaRPr lang="zh-CN" altLang="en-US"/>
          </a:p>
          <a:p>
            <a:r>
              <a:rPr lang="zh-CN" altLang="en-US" sz="3200">
                <a:solidFill>
                  <a:schemeClr val="bg1"/>
                </a:solidFill>
              </a:rPr>
              <a:t>}</a:t>
            </a:r>
            <a:endParaRPr lang="en-US" altLang="zh-CN" sz="3200">
              <a:solidFill>
                <a:schemeClr val="bg1"/>
              </a:solidFill>
            </a:endParaRPr>
          </a:p>
        </p:txBody>
      </p:sp>
      <p:sp>
        <p:nvSpPr>
          <p:cNvPr id="5" name="文本框 4"/>
          <p:cNvSpPr txBox="1"/>
          <p:nvPr/>
        </p:nvSpPr>
        <p:spPr>
          <a:xfrm>
            <a:off x="1536700" y="3732530"/>
            <a:ext cx="4206240" cy="3046095"/>
          </a:xfrm>
          <a:prstGeom prst="rect">
            <a:avLst/>
          </a:prstGeom>
          <a:noFill/>
        </p:spPr>
        <p:txBody>
          <a:bodyPr wrap="square" rtlCol="0">
            <a:spAutoFit/>
          </a:bodyPr>
          <a:p>
            <a:r>
              <a:rPr lang="zh-CN" altLang="en-US" sz="3200">
                <a:solidFill>
                  <a:schemeClr val="bg1"/>
                </a:solidFill>
              </a:rPr>
              <a:t>例：</a:t>
            </a:r>
            <a:endParaRPr lang="zh-CN" altLang="en-US" sz="3200">
              <a:solidFill>
                <a:schemeClr val="bg1"/>
              </a:solidFill>
            </a:endParaRPr>
          </a:p>
          <a:p>
            <a:r>
              <a:rPr lang="zh-CN" altLang="en-US" sz="3200">
                <a:solidFill>
                  <a:schemeClr val="bg1"/>
                </a:solidFill>
              </a:rPr>
              <a:t>struct person {</a:t>
            </a:r>
            <a:endParaRPr lang="zh-CN" altLang="en-US" sz="3200">
              <a:solidFill>
                <a:schemeClr val="bg1"/>
              </a:solidFill>
            </a:endParaRPr>
          </a:p>
          <a:p>
            <a:r>
              <a:rPr lang="zh-CN" altLang="en-US" sz="3200">
                <a:solidFill>
                  <a:schemeClr val="bg1"/>
                </a:solidFill>
              </a:rPr>
              <a:t>    char name[100];</a:t>
            </a:r>
            <a:endParaRPr lang="zh-CN" altLang="en-US" sz="3200">
              <a:solidFill>
                <a:schemeClr val="bg1"/>
              </a:solidFill>
            </a:endParaRPr>
          </a:p>
          <a:p>
            <a:r>
              <a:rPr lang="zh-CN" altLang="en-US" sz="3200">
                <a:solidFill>
                  <a:schemeClr val="bg1"/>
                </a:solidFill>
              </a:rPr>
              <a:t>    int age;</a:t>
            </a:r>
            <a:endParaRPr lang="zh-CN" altLang="en-US" sz="3200">
              <a:solidFill>
                <a:schemeClr val="bg1"/>
              </a:solidFill>
            </a:endParaRPr>
          </a:p>
          <a:p>
            <a:r>
              <a:rPr lang="zh-CN" altLang="en-US" sz="3200">
                <a:solidFill>
                  <a:schemeClr val="bg1"/>
                </a:solidFill>
              </a:rPr>
              <a:t>    float height;</a:t>
            </a:r>
            <a:endParaRPr lang="zh-CN" altLang="en-US" sz="3200">
              <a:solidFill>
                <a:schemeClr val="bg1"/>
              </a:solidFill>
            </a:endParaRPr>
          </a:p>
          <a:p>
            <a:r>
              <a:rPr lang="zh-CN" altLang="en-US" sz="3200">
                <a:solidFill>
                  <a:schemeClr val="bg1"/>
                </a:solidFill>
              </a:rPr>
              <a:t>}</a:t>
            </a:r>
            <a:endParaRPr lang="zh-CN" altLang="en-US" sz="32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星空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1113"/>
            <a:ext cx="12192000" cy="688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p:cNvSpPr txBox="1"/>
          <p:nvPr/>
        </p:nvSpPr>
        <p:spPr>
          <a:xfrm>
            <a:off x="948690" y="2011045"/>
            <a:ext cx="4655185" cy="4154170"/>
          </a:xfrm>
          <a:prstGeom prst="rect">
            <a:avLst/>
          </a:prstGeom>
          <a:noFill/>
        </p:spPr>
        <p:txBody>
          <a:bodyPr wrap="square" rtlCol="0">
            <a:spAutoFit/>
          </a:bodyPr>
          <a:p>
            <a:r>
              <a:rPr lang="zh-CN" altLang="en-US" sz="2400">
                <a:solidFill>
                  <a:schemeClr val="bg1"/>
                </a:solidFill>
              </a:rPr>
              <a:t>例：</a:t>
            </a:r>
            <a:endParaRPr lang="zh-CN" altLang="en-US" sz="2400">
              <a:solidFill>
                <a:schemeClr val="bg1"/>
              </a:solidFill>
            </a:endParaRPr>
          </a:p>
          <a:p>
            <a:r>
              <a:rPr lang="zh-CN" altLang="en-US" sz="2400">
                <a:solidFill>
                  <a:schemeClr val="bg1"/>
                </a:solidFill>
              </a:rPr>
              <a:t>struct boby {</a:t>
            </a:r>
            <a:endParaRPr lang="zh-CN" altLang="en-US" sz="2400">
              <a:solidFill>
                <a:schemeClr val="bg1"/>
              </a:solidFill>
            </a:endParaRPr>
          </a:p>
          <a:p>
            <a:r>
              <a:rPr lang="zh-CN" altLang="en-US" sz="2400">
                <a:solidFill>
                  <a:schemeClr val="bg1"/>
                </a:solidFill>
              </a:rPr>
              <a:t>    float height;</a:t>
            </a:r>
            <a:endParaRPr lang="zh-CN" altLang="en-US" sz="2400">
              <a:solidFill>
                <a:schemeClr val="bg1"/>
              </a:solidFill>
            </a:endParaRPr>
          </a:p>
          <a:p>
            <a:r>
              <a:rPr lang="zh-CN" altLang="en-US" sz="2400">
                <a:solidFill>
                  <a:schemeClr val="bg1"/>
                </a:solidFill>
              </a:rPr>
              <a:t>    float weight;</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a:p>
            <a:endParaRPr lang="zh-CN" altLang="en-US" sz="2400">
              <a:solidFill>
                <a:schemeClr val="bg1"/>
              </a:solidFill>
            </a:endParaRPr>
          </a:p>
          <a:p>
            <a:r>
              <a:rPr lang="zh-CN" altLang="en-US" sz="2400">
                <a:solidFill>
                  <a:schemeClr val="bg1"/>
                </a:solidFill>
              </a:rPr>
              <a:t>struct Person {</a:t>
            </a:r>
            <a:endParaRPr lang="zh-CN" altLang="en-US" sz="2400">
              <a:solidFill>
                <a:schemeClr val="bg1"/>
              </a:solidFill>
            </a:endParaRPr>
          </a:p>
          <a:p>
            <a:r>
              <a:rPr lang="zh-CN" altLang="en-US" sz="2400">
                <a:solidFill>
                  <a:schemeClr val="bg1"/>
                </a:solidFill>
              </a:rPr>
              <a:t>    char name[100];</a:t>
            </a:r>
            <a:endParaRPr lang="zh-CN" altLang="en-US" sz="2400">
              <a:solidFill>
                <a:schemeClr val="bg1"/>
              </a:solidFill>
            </a:endParaRPr>
          </a:p>
          <a:p>
            <a:r>
              <a:rPr lang="zh-CN" altLang="en-US" sz="2400">
                <a:solidFill>
                  <a:schemeClr val="bg1"/>
                </a:solidFill>
              </a:rPr>
              <a:t>    int age;</a:t>
            </a:r>
            <a:endParaRPr lang="zh-CN" altLang="en-US" sz="2400">
              <a:solidFill>
                <a:schemeClr val="bg1"/>
              </a:solidFill>
            </a:endParaRPr>
          </a:p>
          <a:p>
            <a:r>
              <a:rPr lang="zh-CN" altLang="en-US" sz="2400">
                <a:solidFill>
                  <a:schemeClr val="bg1"/>
                </a:solidFill>
              </a:rPr>
              <a:t>    struct boby yourself;</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p:txBody>
      </p:sp>
      <p:sp>
        <p:nvSpPr>
          <p:cNvPr id="4" name="文本框 3"/>
          <p:cNvSpPr txBox="1"/>
          <p:nvPr/>
        </p:nvSpPr>
        <p:spPr>
          <a:xfrm>
            <a:off x="4328160" y="2011045"/>
            <a:ext cx="2865755" cy="2676525"/>
          </a:xfrm>
          <a:prstGeom prst="rect">
            <a:avLst/>
          </a:prstGeom>
          <a:noFill/>
        </p:spPr>
        <p:txBody>
          <a:bodyPr wrap="square" rtlCol="0">
            <a:spAutoFit/>
          </a:bodyPr>
          <a:p>
            <a:r>
              <a:rPr lang="zh-CN" altLang="en-US" sz="2400">
                <a:solidFill>
                  <a:schemeClr val="bg1"/>
                </a:solidFill>
              </a:rPr>
              <a:t>等效于</a:t>
            </a:r>
            <a:endParaRPr lang="zh-CN" altLang="en-US" sz="2400">
              <a:solidFill>
                <a:schemeClr val="bg1"/>
              </a:solidFill>
            </a:endParaRPr>
          </a:p>
          <a:p>
            <a:r>
              <a:rPr lang="zh-CN" altLang="en-US" sz="2400">
                <a:solidFill>
                  <a:schemeClr val="bg1"/>
                </a:solidFill>
              </a:rPr>
              <a:t>struct Person {</a:t>
            </a:r>
            <a:endParaRPr lang="zh-CN" altLang="en-US" sz="2400">
              <a:solidFill>
                <a:schemeClr val="bg1"/>
              </a:solidFill>
            </a:endParaRPr>
          </a:p>
          <a:p>
            <a:r>
              <a:rPr lang="zh-CN" altLang="en-US" sz="2400">
                <a:solidFill>
                  <a:schemeClr val="bg1"/>
                </a:solidFill>
              </a:rPr>
              <a:t>    char name[100];</a:t>
            </a:r>
            <a:endParaRPr lang="zh-CN" altLang="en-US" sz="2400">
              <a:solidFill>
                <a:schemeClr val="bg1"/>
              </a:solidFill>
            </a:endParaRPr>
          </a:p>
          <a:p>
            <a:r>
              <a:rPr lang="zh-CN" altLang="en-US" sz="2400">
                <a:solidFill>
                  <a:schemeClr val="bg1"/>
                </a:solidFill>
              </a:rPr>
              <a:t>    int age;</a:t>
            </a:r>
            <a:endParaRPr lang="zh-CN" altLang="en-US" sz="2400">
              <a:solidFill>
                <a:schemeClr val="bg1"/>
              </a:solidFill>
            </a:endParaRPr>
          </a:p>
          <a:p>
            <a:r>
              <a:rPr lang="zh-CN" altLang="en-US" sz="2400">
                <a:solidFill>
                  <a:schemeClr val="bg1"/>
                </a:solidFill>
              </a:rPr>
              <a:t>    float height;</a:t>
            </a:r>
            <a:endParaRPr lang="zh-CN" altLang="en-US" sz="2400">
              <a:solidFill>
                <a:schemeClr val="bg1"/>
              </a:solidFill>
            </a:endParaRPr>
          </a:p>
          <a:p>
            <a:r>
              <a:rPr lang="zh-CN" altLang="en-US" sz="2400">
                <a:solidFill>
                  <a:schemeClr val="bg1"/>
                </a:solidFill>
              </a:rPr>
              <a:t>    float weight;</a:t>
            </a:r>
            <a:endParaRPr lang="zh-CN" altLang="en-US" sz="2400">
              <a:solidFill>
                <a:schemeClr val="bg1"/>
              </a:solidFill>
            </a:endParaRPr>
          </a:p>
          <a:p>
            <a:r>
              <a:rPr lang="zh-CN" altLang="en-US" sz="2400">
                <a:solidFill>
                  <a:schemeClr val="bg1"/>
                </a:solidFill>
              </a:rPr>
              <a:t>}</a:t>
            </a:r>
            <a:endParaRPr lang="zh-CN" altLang="en-US" sz="2400">
              <a:solidFill>
                <a:schemeClr val="bg1"/>
              </a:solidFill>
            </a:endParaRPr>
          </a:p>
        </p:txBody>
      </p:sp>
      <p:sp>
        <p:nvSpPr>
          <p:cNvPr id="8" name="文本框 7"/>
          <p:cNvSpPr txBox="1"/>
          <p:nvPr/>
        </p:nvSpPr>
        <p:spPr>
          <a:xfrm>
            <a:off x="1072515" y="516255"/>
            <a:ext cx="7396480" cy="1568450"/>
          </a:xfrm>
          <a:prstGeom prst="rect">
            <a:avLst/>
          </a:prstGeom>
          <a:noFill/>
        </p:spPr>
        <p:txBody>
          <a:bodyPr wrap="square" rtlCol="0">
            <a:spAutoFit/>
          </a:bodyPr>
          <a:p>
            <a:r>
              <a:rPr lang="zh-CN" altLang="en-US" sz="2400">
                <a:solidFill>
                  <a:schemeClr val="bg1"/>
                </a:solidFill>
                <a:sym typeface="+mn-ea"/>
              </a:rPr>
              <a:t>结构体的成员可以定义为任何所需的完整类型，包括之前已定义的结构类型。但是不能使用长度可变的数组或者指向长度可变数组的指针。</a:t>
            </a:r>
            <a:endParaRPr lang="zh-CN" altLang="en-US" sz="2400">
              <a:solidFill>
                <a:schemeClr val="bg1"/>
              </a:solidFill>
            </a:endParaRPr>
          </a:p>
          <a:p>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3857</Words>
  <Application>WPS 演示</Application>
  <PresentationFormat>自定义</PresentationFormat>
  <Paragraphs>284</Paragraphs>
  <Slides>26</Slides>
  <Notes>12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26</vt:i4>
      </vt:variant>
    </vt:vector>
  </HeadingPairs>
  <TitlesOfParts>
    <vt:vector size="34" baseType="lpstr">
      <vt:lpstr>Arial</vt:lpstr>
      <vt:lpstr>宋体</vt:lpstr>
      <vt:lpstr>Wingdings</vt:lpstr>
      <vt:lpstr>微软雅黑</vt:lpstr>
      <vt:lpstr>Calibri</vt:lpstr>
      <vt:lpstr>华文细黑</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keywords>PPT之家www.52ppt.com; PPT之家</cp:keywords>
  <dc:description>http://www.52ppt.com</dc:description>
  <cp:lastModifiedBy>旧年™旧时光</cp:lastModifiedBy>
  <cp:revision>24</cp:revision>
  <dcterms:created xsi:type="dcterms:W3CDTF">2015-08-21T03:22:00Z</dcterms:created>
  <dcterms:modified xsi:type="dcterms:W3CDTF">2018-12-02T01:20:00Z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2052-11.1.0.7989</vt:lpwstr>
  </property>
</Properties>
</file>

<file path=docProps/thumbnail.jpeg>
</file>